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 id="2147483672" r:id="rId7"/>
    <p:sldMasterId id="2147483694" r:id="rId8"/>
    <p:sldMasterId id="2147483696" r:id="rId9"/>
    <p:sldMasterId id="2147483698" r:id="rId10"/>
    <p:sldMasterId id="2147483730" r:id="rId11"/>
  </p:sldMasterIdLst>
  <p:notesMasterIdLst>
    <p:notesMasterId r:id="rId48"/>
  </p:notesMasterIdLst>
  <p:sldIdLst>
    <p:sldId id="257" r:id="rId12"/>
    <p:sldId id="258" r:id="rId13"/>
    <p:sldId id="899" r:id="rId14"/>
    <p:sldId id="616" r:id="rId15"/>
    <p:sldId id="668" r:id="rId16"/>
    <p:sldId id="898" r:id="rId17"/>
    <p:sldId id="803" r:id="rId18"/>
    <p:sldId id="777" r:id="rId19"/>
    <p:sldId id="914" r:id="rId20"/>
    <p:sldId id="900" r:id="rId21"/>
    <p:sldId id="931" r:id="rId22"/>
    <p:sldId id="906" r:id="rId23"/>
    <p:sldId id="907" r:id="rId24"/>
    <p:sldId id="909" r:id="rId25"/>
    <p:sldId id="910" r:id="rId26"/>
    <p:sldId id="901" r:id="rId27"/>
    <p:sldId id="902" r:id="rId28"/>
    <p:sldId id="903" r:id="rId29"/>
    <p:sldId id="904" r:id="rId30"/>
    <p:sldId id="926" r:id="rId31"/>
    <p:sldId id="929" r:id="rId32"/>
    <p:sldId id="911" r:id="rId33"/>
    <p:sldId id="920" r:id="rId34"/>
    <p:sldId id="918" r:id="rId35"/>
    <p:sldId id="919" r:id="rId36"/>
    <p:sldId id="912" r:id="rId37"/>
    <p:sldId id="921" r:id="rId38"/>
    <p:sldId id="922" r:id="rId39"/>
    <p:sldId id="923" r:id="rId40"/>
    <p:sldId id="924" r:id="rId41"/>
    <p:sldId id="925" r:id="rId42"/>
    <p:sldId id="928" r:id="rId43"/>
    <p:sldId id="913" r:id="rId44"/>
    <p:sldId id="932" r:id="rId45"/>
    <p:sldId id="927" r:id="rId46"/>
    <p:sldId id="93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Hobson" initials="PH" lastIdx="1" clrIdx="0">
    <p:extLst>
      <p:ext uri="{19B8F6BF-5375-455C-9EA6-DF929625EA0E}">
        <p15:presenceInfo xmlns:p15="http://schemas.microsoft.com/office/powerpoint/2012/main" userId="S::PHobson@geosyntec.com::c671f3bf-1a97-4292-9e89-f0f6cfe2735a" providerId="AD"/>
      </p:ext>
    </p:extLst>
  </p:cmAuthor>
  <p:cmAuthor id="2" name="Eric Strecker" initials="ES" lastIdx="3" clrIdx="1">
    <p:extLst>
      <p:ext uri="{19B8F6BF-5375-455C-9EA6-DF929625EA0E}">
        <p15:presenceInfo xmlns:p15="http://schemas.microsoft.com/office/powerpoint/2012/main" userId="S::estrecker@geosyntec.com::acd59849-bdf9-49e8-8cef-5d1da4ad90b5" providerId="AD"/>
      </p:ext>
    </p:extLst>
  </p:cmAuthor>
  <p:cmAuthor id="3" name="eric strecker" initials="es" lastIdx="9" clrIdx="2">
    <p:extLst>
      <p:ext uri="{19B8F6BF-5375-455C-9EA6-DF929625EA0E}">
        <p15:presenceInfo xmlns:p15="http://schemas.microsoft.com/office/powerpoint/2012/main" userId="659478034380c741" providerId="Windows Live"/>
      </p:ext>
    </p:extLst>
  </p:cmAuthor>
  <p:cmAuthor id="4" name="Marc" initials="ML" lastIdx="7" clrIdx="3">
    <p:extLst>
      <p:ext uri="{19B8F6BF-5375-455C-9EA6-DF929625EA0E}">
        <p15:presenceInfo xmlns:p15="http://schemas.microsoft.com/office/powerpoint/2012/main" userId="Marc" providerId="None"/>
      </p:ext>
    </p:extLst>
  </p:cmAuthor>
  <p:cmAuthor id="5" name="Jane Clary" initials="JC" lastIdx="8" clrIdx="4">
    <p:extLst>
      <p:ext uri="{19B8F6BF-5375-455C-9EA6-DF929625EA0E}">
        <p15:presenceInfo xmlns:p15="http://schemas.microsoft.com/office/powerpoint/2012/main" userId="S-1-5-21-3535627996-1032156555-448336206-1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E"/>
    <a:srgbClr val="8CD2F4"/>
    <a:srgbClr val="5F6062"/>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7" autoAdjust="0"/>
    <p:restoredTop sz="92430" autoAdjust="0"/>
  </p:normalViewPr>
  <p:slideViewPr>
    <p:cSldViewPr snapToGrid="0">
      <p:cViewPr varScale="1">
        <p:scale>
          <a:sx n="64" d="100"/>
          <a:sy n="64" d="100"/>
        </p:scale>
        <p:origin x="876" y="66"/>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ortland-01\data\Clients\NCHRP\Projects\PNW0354_NCHRP_25-25_(119%20and%20120)_State_DOT_Portals\Analyses_Technical\DOT_BMP_Studies_by_Sta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1800" b="0" i="0" baseline="0" dirty="0">
                <a:effectLst/>
              </a:rPr>
              <a:t>Number of BMP Studies by State</a:t>
            </a:r>
            <a:endParaRPr lang="en-US" dirty="0">
              <a:effectLst/>
            </a:endParaRP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Sheet1!$F$4</c:f>
              <c:strCache>
                <c:ptCount val="1"/>
                <c:pt idx="0">
                  <c:v>DOT</c:v>
                </c:pt>
              </c:strCache>
            </c:strRef>
          </c:tx>
          <c:spPr>
            <a:solidFill>
              <a:schemeClr val="accent1"/>
            </a:solidFill>
            <a:ln>
              <a:noFill/>
            </a:ln>
            <a:effectLst/>
          </c:spPr>
          <c:invertIfNegative val="0"/>
          <c:cat>
            <c:strRef>
              <c:f>Sheet1!$E$5:$E$32</c:f>
              <c:strCache>
                <c:ptCount val="28"/>
                <c:pt idx="0">
                  <c:v>AL</c:v>
                </c:pt>
                <c:pt idx="1">
                  <c:v>CA</c:v>
                </c:pt>
                <c:pt idx="2">
                  <c:v>CO</c:v>
                </c:pt>
                <c:pt idx="3">
                  <c:v>CT</c:v>
                </c:pt>
                <c:pt idx="4">
                  <c:v>DE</c:v>
                </c:pt>
                <c:pt idx="5">
                  <c:v>FL</c:v>
                </c:pt>
                <c:pt idx="6">
                  <c:v>GA</c:v>
                </c:pt>
                <c:pt idx="7">
                  <c:v>IL</c:v>
                </c:pt>
                <c:pt idx="8">
                  <c:v>KS</c:v>
                </c:pt>
                <c:pt idx="9">
                  <c:v>MA</c:v>
                </c:pt>
                <c:pt idx="10">
                  <c:v>MD</c:v>
                </c:pt>
                <c:pt idx="11">
                  <c:v>MI</c:v>
                </c:pt>
                <c:pt idx="12">
                  <c:v>MN</c:v>
                </c:pt>
                <c:pt idx="13">
                  <c:v>MO</c:v>
                </c:pt>
                <c:pt idx="14">
                  <c:v>NC</c:v>
                </c:pt>
                <c:pt idx="15">
                  <c:v>NH</c:v>
                </c:pt>
                <c:pt idx="16">
                  <c:v>NJ</c:v>
                </c:pt>
                <c:pt idx="17">
                  <c:v>NY</c:v>
                </c:pt>
                <c:pt idx="18">
                  <c:v>OH</c:v>
                </c:pt>
                <c:pt idx="19">
                  <c:v>OR</c:v>
                </c:pt>
                <c:pt idx="20">
                  <c:v>PA</c:v>
                </c:pt>
                <c:pt idx="21">
                  <c:v>SC</c:v>
                </c:pt>
                <c:pt idx="22">
                  <c:v>SD</c:v>
                </c:pt>
                <c:pt idx="23">
                  <c:v>TX</c:v>
                </c:pt>
                <c:pt idx="24">
                  <c:v>VA</c:v>
                </c:pt>
                <c:pt idx="25">
                  <c:v>WA</c:v>
                </c:pt>
                <c:pt idx="26">
                  <c:v>WI</c:v>
                </c:pt>
                <c:pt idx="27">
                  <c:v>ZZ</c:v>
                </c:pt>
              </c:strCache>
            </c:strRef>
          </c:cat>
          <c:val>
            <c:numRef>
              <c:f>Sheet1!$F$5:$F$32</c:f>
              <c:numCache>
                <c:formatCode>General</c:formatCode>
                <c:ptCount val="28"/>
                <c:pt idx="0">
                  <c:v>1</c:v>
                </c:pt>
                <c:pt idx="1">
                  <c:v>64</c:v>
                </c:pt>
                <c:pt idx="2">
                  <c:v>15</c:v>
                </c:pt>
                <c:pt idx="3">
                  <c:v>0</c:v>
                </c:pt>
                <c:pt idx="4">
                  <c:v>4</c:v>
                </c:pt>
                <c:pt idx="5">
                  <c:v>16</c:v>
                </c:pt>
                <c:pt idx="6">
                  <c:v>0</c:v>
                </c:pt>
                <c:pt idx="7">
                  <c:v>0</c:v>
                </c:pt>
                <c:pt idx="8">
                  <c:v>9</c:v>
                </c:pt>
                <c:pt idx="9">
                  <c:v>0</c:v>
                </c:pt>
                <c:pt idx="10">
                  <c:v>2</c:v>
                </c:pt>
                <c:pt idx="11">
                  <c:v>0</c:v>
                </c:pt>
                <c:pt idx="12">
                  <c:v>2</c:v>
                </c:pt>
                <c:pt idx="13">
                  <c:v>0</c:v>
                </c:pt>
                <c:pt idx="14">
                  <c:v>49</c:v>
                </c:pt>
                <c:pt idx="15">
                  <c:v>0</c:v>
                </c:pt>
                <c:pt idx="16">
                  <c:v>0</c:v>
                </c:pt>
                <c:pt idx="17">
                  <c:v>0</c:v>
                </c:pt>
                <c:pt idx="18">
                  <c:v>3</c:v>
                </c:pt>
                <c:pt idx="19">
                  <c:v>2</c:v>
                </c:pt>
                <c:pt idx="20">
                  <c:v>4</c:v>
                </c:pt>
                <c:pt idx="21">
                  <c:v>4</c:v>
                </c:pt>
                <c:pt idx="22">
                  <c:v>3</c:v>
                </c:pt>
                <c:pt idx="23">
                  <c:v>20</c:v>
                </c:pt>
                <c:pt idx="24">
                  <c:v>25</c:v>
                </c:pt>
                <c:pt idx="25">
                  <c:v>31</c:v>
                </c:pt>
                <c:pt idx="26">
                  <c:v>8</c:v>
                </c:pt>
                <c:pt idx="27">
                  <c:v>15</c:v>
                </c:pt>
              </c:numCache>
            </c:numRef>
          </c:val>
          <c:extLst>
            <c:ext xmlns:c16="http://schemas.microsoft.com/office/drawing/2014/chart" uri="{C3380CC4-5D6E-409C-BE32-E72D297353CC}">
              <c16:uniqueId val="{00000000-CBFA-434D-8DFE-5DC6F7A937D5}"/>
            </c:ext>
          </c:extLst>
        </c:ser>
        <c:ser>
          <c:idx val="1"/>
          <c:order val="1"/>
          <c:tx>
            <c:strRef>
              <c:f>Sheet1!$G$4</c:f>
              <c:strCache>
                <c:ptCount val="1"/>
                <c:pt idx="0">
                  <c:v>Non-DOT</c:v>
                </c:pt>
              </c:strCache>
            </c:strRef>
          </c:tx>
          <c:spPr>
            <a:solidFill>
              <a:schemeClr val="accent2"/>
            </a:solidFill>
            <a:ln>
              <a:noFill/>
            </a:ln>
            <a:effectLst/>
          </c:spPr>
          <c:invertIfNegative val="0"/>
          <c:cat>
            <c:strRef>
              <c:f>Sheet1!$E$5:$E$32</c:f>
              <c:strCache>
                <c:ptCount val="28"/>
                <c:pt idx="0">
                  <c:v>AL</c:v>
                </c:pt>
                <c:pt idx="1">
                  <c:v>CA</c:v>
                </c:pt>
                <c:pt idx="2">
                  <c:v>CO</c:v>
                </c:pt>
                <c:pt idx="3">
                  <c:v>CT</c:v>
                </c:pt>
                <c:pt idx="4">
                  <c:v>DE</c:v>
                </c:pt>
                <c:pt idx="5">
                  <c:v>FL</c:v>
                </c:pt>
                <c:pt idx="6">
                  <c:v>GA</c:v>
                </c:pt>
                <c:pt idx="7">
                  <c:v>IL</c:v>
                </c:pt>
                <c:pt idx="8">
                  <c:v>KS</c:v>
                </c:pt>
                <c:pt idx="9">
                  <c:v>MA</c:v>
                </c:pt>
                <c:pt idx="10">
                  <c:v>MD</c:v>
                </c:pt>
                <c:pt idx="11">
                  <c:v>MI</c:v>
                </c:pt>
                <c:pt idx="12">
                  <c:v>MN</c:v>
                </c:pt>
                <c:pt idx="13">
                  <c:v>MO</c:v>
                </c:pt>
                <c:pt idx="14">
                  <c:v>NC</c:v>
                </c:pt>
                <c:pt idx="15">
                  <c:v>NH</c:v>
                </c:pt>
                <c:pt idx="16">
                  <c:v>NJ</c:v>
                </c:pt>
                <c:pt idx="17">
                  <c:v>NY</c:v>
                </c:pt>
                <c:pt idx="18">
                  <c:v>OH</c:v>
                </c:pt>
                <c:pt idx="19">
                  <c:v>OR</c:v>
                </c:pt>
                <c:pt idx="20">
                  <c:v>PA</c:v>
                </c:pt>
                <c:pt idx="21">
                  <c:v>SC</c:v>
                </c:pt>
                <c:pt idx="22">
                  <c:v>SD</c:v>
                </c:pt>
                <c:pt idx="23">
                  <c:v>TX</c:v>
                </c:pt>
                <c:pt idx="24">
                  <c:v>VA</c:v>
                </c:pt>
                <c:pt idx="25">
                  <c:v>WA</c:v>
                </c:pt>
                <c:pt idx="26">
                  <c:v>WI</c:v>
                </c:pt>
                <c:pt idx="27">
                  <c:v>ZZ</c:v>
                </c:pt>
              </c:strCache>
            </c:strRef>
          </c:cat>
          <c:val>
            <c:numRef>
              <c:f>Sheet1!$G$5:$G$32</c:f>
              <c:numCache>
                <c:formatCode>General</c:formatCode>
                <c:ptCount val="28"/>
                <c:pt idx="0">
                  <c:v>11</c:v>
                </c:pt>
                <c:pt idx="1">
                  <c:v>10</c:v>
                </c:pt>
                <c:pt idx="2">
                  <c:v>15</c:v>
                </c:pt>
                <c:pt idx="3">
                  <c:v>1</c:v>
                </c:pt>
                <c:pt idx="4">
                  <c:v>0</c:v>
                </c:pt>
                <c:pt idx="5">
                  <c:v>45</c:v>
                </c:pt>
                <c:pt idx="6">
                  <c:v>2</c:v>
                </c:pt>
                <c:pt idx="7">
                  <c:v>1</c:v>
                </c:pt>
                <c:pt idx="8">
                  <c:v>2</c:v>
                </c:pt>
                <c:pt idx="9">
                  <c:v>2</c:v>
                </c:pt>
                <c:pt idx="10">
                  <c:v>18</c:v>
                </c:pt>
                <c:pt idx="11">
                  <c:v>5</c:v>
                </c:pt>
                <c:pt idx="12">
                  <c:v>12</c:v>
                </c:pt>
                <c:pt idx="13">
                  <c:v>10</c:v>
                </c:pt>
                <c:pt idx="14">
                  <c:v>19</c:v>
                </c:pt>
                <c:pt idx="15">
                  <c:v>15</c:v>
                </c:pt>
                <c:pt idx="16">
                  <c:v>2</c:v>
                </c:pt>
                <c:pt idx="17">
                  <c:v>6</c:v>
                </c:pt>
                <c:pt idx="18">
                  <c:v>1</c:v>
                </c:pt>
                <c:pt idx="19">
                  <c:v>10</c:v>
                </c:pt>
                <c:pt idx="20">
                  <c:v>1</c:v>
                </c:pt>
                <c:pt idx="21">
                  <c:v>0</c:v>
                </c:pt>
                <c:pt idx="22">
                  <c:v>0</c:v>
                </c:pt>
                <c:pt idx="23">
                  <c:v>35</c:v>
                </c:pt>
                <c:pt idx="24">
                  <c:v>4</c:v>
                </c:pt>
                <c:pt idx="25">
                  <c:v>20</c:v>
                </c:pt>
                <c:pt idx="26">
                  <c:v>4</c:v>
                </c:pt>
                <c:pt idx="27">
                  <c:v>7</c:v>
                </c:pt>
              </c:numCache>
            </c:numRef>
          </c:val>
          <c:extLst>
            <c:ext xmlns:c16="http://schemas.microsoft.com/office/drawing/2014/chart" uri="{C3380CC4-5D6E-409C-BE32-E72D297353CC}">
              <c16:uniqueId val="{00000001-CBFA-434D-8DFE-5DC6F7A937D5}"/>
            </c:ext>
          </c:extLst>
        </c:ser>
        <c:dLbls>
          <c:showLegendKey val="0"/>
          <c:showVal val="0"/>
          <c:showCatName val="0"/>
          <c:showSerName val="0"/>
          <c:showPercent val="0"/>
          <c:showBubbleSize val="0"/>
        </c:dLbls>
        <c:gapWidth val="150"/>
        <c:overlap val="100"/>
        <c:axId val="618786384"/>
        <c:axId val="618791304"/>
      </c:barChart>
      <c:catAx>
        <c:axId val="61878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8791304"/>
        <c:crosses val="autoZero"/>
        <c:auto val="1"/>
        <c:lblAlgn val="ctr"/>
        <c:lblOffset val="100"/>
        <c:noMultiLvlLbl val="0"/>
      </c:catAx>
      <c:valAx>
        <c:axId val="618791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8786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061E2-D31F-49D9-9AF6-EDBC4146972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CC23CE2-6022-4EC5-9A0A-A5EB487E0FEB}">
      <dgm:prSet phldrT="[Text]"/>
      <dgm:spPr/>
      <dgm:t>
        <a:bodyPr/>
        <a:lstStyle/>
        <a:p>
          <a:pPr algn="ctr"/>
          <a:r>
            <a:rPr lang="en-US" dirty="0"/>
            <a:t>Clean Water Act Goals</a:t>
          </a:r>
        </a:p>
        <a:p>
          <a:pPr algn="ctr"/>
          <a:r>
            <a:rPr lang="en-US" dirty="0"/>
            <a:t>Fishable &amp; Swimmable</a:t>
          </a:r>
        </a:p>
      </dgm:t>
    </dgm:pt>
    <dgm:pt modelId="{DE6C6973-44A1-4CD1-AB54-F4591B82DC31}" type="parTrans" cxnId="{280FCF4B-BCC9-4C41-9EC8-FAB7C7326992}">
      <dgm:prSet/>
      <dgm:spPr/>
      <dgm:t>
        <a:bodyPr/>
        <a:lstStyle/>
        <a:p>
          <a:pPr algn="ctr"/>
          <a:endParaRPr lang="en-US"/>
        </a:p>
      </dgm:t>
    </dgm:pt>
    <dgm:pt modelId="{950D8EC1-4D92-4378-BC3C-D89EB81E72E2}" type="sibTrans" cxnId="{280FCF4B-BCC9-4C41-9EC8-FAB7C7326992}">
      <dgm:prSet/>
      <dgm:spPr/>
      <dgm:t>
        <a:bodyPr/>
        <a:lstStyle/>
        <a:p>
          <a:pPr algn="ctr"/>
          <a:endParaRPr lang="en-US"/>
        </a:p>
      </dgm:t>
    </dgm:pt>
    <dgm:pt modelId="{8204CB0C-3DB3-42C0-8994-5DB3C0671C6B}">
      <dgm:prSet phldrT="[Text]"/>
      <dgm:spPr/>
      <dgm:t>
        <a:bodyPr/>
        <a:lstStyle/>
        <a:p>
          <a:pPr algn="ctr"/>
          <a:r>
            <a:rPr lang="en-US" dirty="0"/>
            <a:t>Agricultural </a:t>
          </a:r>
        </a:p>
        <a:p>
          <a:pPr algn="ctr"/>
          <a:r>
            <a:rPr lang="en-US" dirty="0"/>
            <a:t>BMPs</a:t>
          </a:r>
        </a:p>
      </dgm:t>
    </dgm:pt>
    <dgm:pt modelId="{9B54A9D8-E083-4C48-91D7-453B896DDC02}" type="parTrans" cxnId="{13BADEEB-825C-4AE3-91F8-51F8CBA03B10}">
      <dgm:prSet/>
      <dgm:spPr/>
      <dgm:t>
        <a:bodyPr/>
        <a:lstStyle/>
        <a:p>
          <a:pPr algn="ctr"/>
          <a:endParaRPr lang="en-US"/>
        </a:p>
      </dgm:t>
    </dgm:pt>
    <dgm:pt modelId="{2FDFB5CE-160C-4F23-8D07-37A477C02BF1}" type="sibTrans" cxnId="{13BADEEB-825C-4AE3-91F8-51F8CBA03B10}">
      <dgm:prSet/>
      <dgm:spPr/>
      <dgm:t>
        <a:bodyPr/>
        <a:lstStyle/>
        <a:p>
          <a:pPr algn="ctr"/>
          <a:endParaRPr lang="en-US"/>
        </a:p>
      </dgm:t>
    </dgm:pt>
    <dgm:pt modelId="{EB36BFCA-E687-4447-9F4D-80B6B1A7A617}">
      <dgm:prSet phldrT="[Text]"/>
      <dgm:spPr/>
      <dgm:t>
        <a:bodyPr/>
        <a:lstStyle/>
        <a:p>
          <a:pPr algn="ctr"/>
          <a:r>
            <a:rPr lang="en-US" dirty="0">
              <a:solidFill>
                <a:srgbClr val="FFFF00"/>
              </a:solidFill>
            </a:rPr>
            <a:t>Urban Stormwater BMPs </a:t>
          </a:r>
        </a:p>
        <a:p>
          <a:pPr algn="ctr"/>
          <a:r>
            <a:rPr lang="en-US" dirty="0"/>
            <a:t>(Structural, GI/LID, Source Controls)</a:t>
          </a:r>
        </a:p>
      </dgm:t>
    </dgm:pt>
    <dgm:pt modelId="{F35FF1CB-2BEC-4034-9CA1-C535A77BA131}" type="parTrans" cxnId="{7E03DAF7-45B4-4EFD-8981-751FE0CD3361}">
      <dgm:prSet/>
      <dgm:spPr/>
      <dgm:t>
        <a:bodyPr/>
        <a:lstStyle/>
        <a:p>
          <a:pPr algn="ctr"/>
          <a:endParaRPr lang="en-US"/>
        </a:p>
      </dgm:t>
    </dgm:pt>
    <dgm:pt modelId="{35F92F4E-8C10-45CD-90BF-B4B238CDB216}" type="sibTrans" cxnId="{7E03DAF7-45B4-4EFD-8981-751FE0CD3361}">
      <dgm:prSet/>
      <dgm:spPr/>
      <dgm:t>
        <a:bodyPr/>
        <a:lstStyle/>
        <a:p>
          <a:pPr algn="ctr"/>
          <a:endParaRPr lang="en-US"/>
        </a:p>
      </dgm:t>
    </dgm:pt>
    <dgm:pt modelId="{28CBD797-495F-4F34-B3C8-E5700043A6B8}">
      <dgm:prSet phldrT="[Text]"/>
      <dgm:spPr/>
      <dgm:t>
        <a:bodyPr/>
        <a:lstStyle/>
        <a:p>
          <a:pPr algn="ctr"/>
          <a:r>
            <a:rPr lang="en-US" dirty="0"/>
            <a:t>Stream Restoration</a:t>
          </a:r>
        </a:p>
      </dgm:t>
    </dgm:pt>
    <dgm:pt modelId="{9C151A6B-9C52-4F9D-9707-FB0E8028905B}" type="parTrans" cxnId="{D9C8EED1-4642-47B9-A38B-3A5ABFC7C777}">
      <dgm:prSet/>
      <dgm:spPr/>
      <dgm:t>
        <a:bodyPr/>
        <a:lstStyle/>
        <a:p>
          <a:pPr algn="ctr"/>
          <a:endParaRPr lang="en-US"/>
        </a:p>
      </dgm:t>
    </dgm:pt>
    <dgm:pt modelId="{14C8DA6B-47C5-4CF4-9248-842F63DB4738}" type="sibTrans" cxnId="{D9C8EED1-4642-47B9-A38B-3A5ABFC7C777}">
      <dgm:prSet/>
      <dgm:spPr/>
      <dgm:t>
        <a:bodyPr/>
        <a:lstStyle/>
        <a:p>
          <a:pPr algn="ctr"/>
          <a:endParaRPr lang="en-US"/>
        </a:p>
      </dgm:t>
    </dgm:pt>
    <dgm:pt modelId="{83632C68-9E0C-4004-A343-F853D6D5DDAD}">
      <dgm:prSet custT="1"/>
      <dgm:spPr/>
      <dgm:t>
        <a:bodyPr/>
        <a:lstStyle/>
        <a:p>
          <a:pPr algn="ctr"/>
          <a:r>
            <a:rPr lang="en-US" sz="1800" dirty="0"/>
            <a:t>Urban Stormwater Runoff Characterization (NSQD)</a:t>
          </a:r>
        </a:p>
      </dgm:t>
    </dgm:pt>
    <dgm:pt modelId="{B9D7BB48-906C-41CA-8517-CA9B4CAC3EDA}" type="parTrans" cxnId="{33843D2F-D884-4289-8578-17610A4C075B}">
      <dgm:prSet/>
      <dgm:spPr/>
      <dgm:t>
        <a:bodyPr/>
        <a:lstStyle/>
        <a:p>
          <a:pPr algn="ctr"/>
          <a:endParaRPr lang="en-US"/>
        </a:p>
      </dgm:t>
    </dgm:pt>
    <dgm:pt modelId="{CCC3310A-D239-4517-BDF6-10F8C11166DF}" type="sibTrans" cxnId="{33843D2F-D884-4289-8578-17610A4C075B}">
      <dgm:prSet/>
      <dgm:spPr/>
      <dgm:t>
        <a:bodyPr/>
        <a:lstStyle/>
        <a:p>
          <a:pPr algn="ctr"/>
          <a:endParaRPr lang="en-US"/>
        </a:p>
      </dgm:t>
    </dgm:pt>
    <dgm:pt modelId="{08E58774-6D23-4908-8D73-F9C0689FA8BF}" type="pres">
      <dgm:prSet presAssocID="{0D7061E2-D31F-49D9-9AF6-EDBC41469724}" presName="cycle" presStyleCnt="0">
        <dgm:presLayoutVars>
          <dgm:chMax val="1"/>
          <dgm:dir/>
          <dgm:animLvl val="ctr"/>
          <dgm:resizeHandles val="exact"/>
        </dgm:presLayoutVars>
      </dgm:prSet>
      <dgm:spPr/>
      <dgm:t>
        <a:bodyPr/>
        <a:lstStyle/>
        <a:p>
          <a:endParaRPr lang="en-US"/>
        </a:p>
      </dgm:t>
    </dgm:pt>
    <dgm:pt modelId="{1D4CE9FB-C596-4D19-854F-95A9FA5D9F8C}" type="pres">
      <dgm:prSet presAssocID="{0CC23CE2-6022-4EC5-9A0A-A5EB487E0FEB}" presName="centerShape" presStyleLbl="node0" presStyleIdx="0" presStyleCnt="1"/>
      <dgm:spPr/>
      <dgm:t>
        <a:bodyPr/>
        <a:lstStyle/>
        <a:p>
          <a:endParaRPr lang="en-US"/>
        </a:p>
      </dgm:t>
    </dgm:pt>
    <dgm:pt modelId="{8992BD37-20AE-4BF2-805A-BBBBF9CC22B5}" type="pres">
      <dgm:prSet presAssocID="{9B54A9D8-E083-4C48-91D7-453B896DDC02}" presName="parTrans" presStyleLbl="bgSibTrans2D1" presStyleIdx="0" presStyleCnt="4"/>
      <dgm:spPr/>
      <dgm:t>
        <a:bodyPr/>
        <a:lstStyle/>
        <a:p>
          <a:endParaRPr lang="en-US"/>
        </a:p>
      </dgm:t>
    </dgm:pt>
    <dgm:pt modelId="{2B5AE163-0244-4C32-A998-14D86BE0AC39}" type="pres">
      <dgm:prSet presAssocID="{8204CB0C-3DB3-42C0-8994-5DB3C0671C6B}" presName="node" presStyleLbl="node1" presStyleIdx="0" presStyleCnt="4">
        <dgm:presLayoutVars>
          <dgm:bulletEnabled val="1"/>
        </dgm:presLayoutVars>
      </dgm:prSet>
      <dgm:spPr/>
      <dgm:t>
        <a:bodyPr/>
        <a:lstStyle/>
        <a:p>
          <a:endParaRPr lang="en-US"/>
        </a:p>
      </dgm:t>
    </dgm:pt>
    <dgm:pt modelId="{EA1F4B4D-8979-4E2C-8949-0DE19C839206}" type="pres">
      <dgm:prSet presAssocID="{F35FF1CB-2BEC-4034-9CA1-C535A77BA131}" presName="parTrans" presStyleLbl="bgSibTrans2D1" presStyleIdx="1" presStyleCnt="4"/>
      <dgm:spPr/>
      <dgm:t>
        <a:bodyPr/>
        <a:lstStyle/>
        <a:p>
          <a:endParaRPr lang="en-US"/>
        </a:p>
      </dgm:t>
    </dgm:pt>
    <dgm:pt modelId="{6B103F50-CAA9-431C-BD13-7EF0A7024002}" type="pres">
      <dgm:prSet presAssocID="{EB36BFCA-E687-4447-9F4D-80B6B1A7A617}" presName="node" presStyleLbl="node1" presStyleIdx="1" presStyleCnt="4">
        <dgm:presLayoutVars>
          <dgm:bulletEnabled val="1"/>
        </dgm:presLayoutVars>
      </dgm:prSet>
      <dgm:spPr/>
      <dgm:t>
        <a:bodyPr/>
        <a:lstStyle/>
        <a:p>
          <a:endParaRPr lang="en-US"/>
        </a:p>
      </dgm:t>
    </dgm:pt>
    <dgm:pt modelId="{5B1FA771-1DD1-43A7-8A22-049E789A1263}" type="pres">
      <dgm:prSet presAssocID="{9C151A6B-9C52-4F9D-9707-FB0E8028905B}" presName="parTrans" presStyleLbl="bgSibTrans2D1" presStyleIdx="2" presStyleCnt="4"/>
      <dgm:spPr/>
      <dgm:t>
        <a:bodyPr/>
        <a:lstStyle/>
        <a:p>
          <a:endParaRPr lang="en-US"/>
        </a:p>
      </dgm:t>
    </dgm:pt>
    <dgm:pt modelId="{BBA69335-9182-465B-8E55-CEB6B1744805}" type="pres">
      <dgm:prSet presAssocID="{28CBD797-495F-4F34-B3C8-E5700043A6B8}" presName="node" presStyleLbl="node1" presStyleIdx="2" presStyleCnt="4">
        <dgm:presLayoutVars>
          <dgm:bulletEnabled val="1"/>
        </dgm:presLayoutVars>
      </dgm:prSet>
      <dgm:spPr/>
      <dgm:t>
        <a:bodyPr/>
        <a:lstStyle/>
        <a:p>
          <a:endParaRPr lang="en-US"/>
        </a:p>
      </dgm:t>
    </dgm:pt>
    <dgm:pt modelId="{3326EDED-2964-46D5-8456-7203F890610C}" type="pres">
      <dgm:prSet presAssocID="{B9D7BB48-906C-41CA-8517-CA9B4CAC3EDA}" presName="parTrans" presStyleLbl="bgSibTrans2D1" presStyleIdx="3" presStyleCnt="4"/>
      <dgm:spPr/>
      <dgm:t>
        <a:bodyPr/>
        <a:lstStyle/>
        <a:p>
          <a:endParaRPr lang="en-US"/>
        </a:p>
      </dgm:t>
    </dgm:pt>
    <dgm:pt modelId="{F9C467ED-EBB6-43B6-BDC3-A8257796038E}" type="pres">
      <dgm:prSet presAssocID="{83632C68-9E0C-4004-A343-F853D6D5DDAD}" presName="node" presStyleLbl="node1" presStyleIdx="3" presStyleCnt="4">
        <dgm:presLayoutVars>
          <dgm:bulletEnabled val="1"/>
        </dgm:presLayoutVars>
      </dgm:prSet>
      <dgm:spPr/>
      <dgm:t>
        <a:bodyPr/>
        <a:lstStyle/>
        <a:p>
          <a:endParaRPr lang="en-US"/>
        </a:p>
      </dgm:t>
    </dgm:pt>
  </dgm:ptLst>
  <dgm:cxnLst>
    <dgm:cxn modelId="{280FCF4B-BCC9-4C41-9EC8-FAB7C7326992}" srcId="{0D7061E2-D31F-49D9-9AF6-EDBC41469724}" destId="{0CC23CE2-6022-4EC5-9A0A-A5EB487E0FEB}" srcOrd="0" destOrd="0" parTransId="{DE6C6973-44A1-4CD1-AB54-F4591B82DC31}" sibTransId="{950D8EC1-4D92-4378-BC3C-D89EB81E72E2}"/>
    <dgm:cxn modelId="{BFF14E3E-774C-47B5-ACDD-93675239141A}" type="presOf" srcId="{F35FF1CB-2BEC-4034-9CA1-C535A77BA131}" destId="{EA1F4B4D-8979-4E2C-8949-0DE19C839206}" srcOrd="0" destOrd="0" presId="urn:microsoft.com/office/officeart/2005/8/layout/radial4"/>
    <dgm:cxn modelId="{7E03DAF7-45B4-4EFD-8981-751FE0CD3361}" srcId="{0CC23CE2-6022-4EC5-9A0A-A5EB487E0FEB}" destId="{EB36BFCA-E687-4447-9F4D-80B6B1A7A617}" srcOrd="1" destOrd="0" parTransId="{F35FF1CB-2BEC-4034-9CA1-C535A77BA131}" sibTransId="{35F92F4E-8C10-45CD-90BF-B4B238CDB216}"/>
    <dgm:cxn modelId="{DC87F15E-47B7-46D1-A01D-0B07D5E73813}" type="presOf" srcId="{9B54A9D8-E083-4C48-91D7-453B896DDC02}" destId="{8992BD37-20AE-4BF2-805A-BBBBF9CC22B5}" srcOrd="0" destOrd="0" presId="urn:microsoft.com/office/officeart/2005/8/layout/radial4"/>
    <dgm:cxn modelId="{32977D4E-2B78-4015-BA2F-2A0B1844EFE9}" type="presOf" srcId="{9C151A6B-9C52-4F9D-9707-FB0E8028905B}" destId="{5B1FA771-1DD1-43A7-8A22-049E789A1263}" srcOrd="0" destOrd="0" presId="urn:microsoft.com/office/officeart/2005/8/layout/radial4"/>
    <dgm:cxn modelId="{4C16B172-1525-41E1-8A1D-B66A09DA3061}" type="presOf" srcId="{EB36BFCA-E687-4447-9F4D-80B6B1A7A617}" destId="{6B103F50-CAA9-431C-BD13-7EF0A7024002}" srcOrd="0" destOrd="0" presId="urn:microsoft.com/office/officeart/2005/8/layout/radial4"/>
    <dgm:cxn modelId="{D9C8EED1-4642-47B9-A38B-3A5ABFC7C777}" srcId="{0CC23CE2-6022-4EC5-9A0A-A5EB487E0FEB}" destId="{28CBD797-495F-4F34-B3C8-E5700043A6B8}" srcOrd="2" destOrd="0" parTransId="{9C151A6B-9C52-4F9D-9707-FB0E8028905B}" sibTransId="{14C8DA6B-47C5-4CF4-9248-842F63DB4738}"/>
    <dgm:cxn modelId="{AD9CD7DC-4082-47D6-BCE7-988109960510}" type="presOf" srcId="{28CBD797-495F-4F34-B3C8-E5700043A6B8}" destId="{BBA69335-9182-465B-8E55-CEB6B1744805}" srcOrd="0" destOrd="0" presId="urn:microsoft.com/office/officeart/2005/8/layout/radial4"/>
    <dgm:cxn modelId="{FD44B7FA-7E4D-47CB-B627-357FF1565196}" type="presOf" srcId="{0D7061E2-D31F-49D9-9AF6-EDBC41469724}" destId="{08E58774-6D23-4908-8D73-F9C0689FA8BF}" srcOrd="0" destOrd="0" presId="urn:microsoft.com/office/officeart/2005/8/layout/radial4"/>
    <dgm:cxn modelId="{523A193C-0A81-46E9-A839-658E03056B05}" type="presOf" srcId="{83632C68-9E0C-4004-A343-F853D6D5DDAD}" destId="{F9C467ED-EBB6-43B6-BDC3-A8257796038E}" srcOrd="0" destOrd="0" presId="urn:microsoft.com/office/officeart/2005/8/layout/radial4"/>
    <dgm:cxn modelId="{13BADEEB-825C-4AE3-91F8-51F8CBA03B10}" srcId="{0CC23CE2-6022-4EC5-9A0A-A5EB487E0FEB}" destId="{8204CB0C-3DB3-42C0-8994-5DB3C0671C6B}" srcOrd="0" destOrd="0" parTransId="{9B54A9D8-E083-4C48-91D7-453B896DDC02}" sibTransId="{2FDFB5CE-160C-4F23-8D07-37A477C02BF1}"/>
    <dgm:cxn modelId="{8B9BDC39-850F-41CE-96DF-3BE09C4452FA}" type="presOf" srcId="{8204CB0C-3DB3-42C0-8994-5DB3C0671C6B}" destId="{2B5AE163-0244-4C32-A998-14D86BE0AC39}" srcOrd="0" destOrd="0" presId="urn:microsoft.com/office/officeart/2005/8/layout/radial4"/>
    <dgm:cxn modelId="{33843D2F-D884-4289-8578-17610A4C075B}" srcId="{0CC23CE2-6022-4EC5-9A0A-A5EB487E0FEB}" destId="{83632C68-9E0C-4004-A343-F853D6D5DDAD}" srcOrd="3" destOrd="0" parTransId="{B9D7BB48-906C-41CA-8517-CA9B4CAC3EDA}" sibTransId="{CCC3310A-D239-4517-BDF6-10F8C11166DF}"/>
    <dgm:cxn modelId="{6A5C8C6D-D397-4006-A0B8-6B926A54283E}" type="presOf" srcId="{0CC23CE2-6022-4EC5-9A0A-A5EB487E0FEB}" destId="{1D4CE9FB-C596-4D19-854F-95A9FA5D9F8C}" srcOrd="0" destOrd="0" presId="urn:microsoft.com/office/officeart/2005/8/layout/radial4"/>
    <dgm:cxn modelId="{D41360A9-2D5D-480C-AE09-F606FAAFD456}" type="presOf" srcId="{B9D7BB48-906C-41CA-8517-CA9B4CAC3EDA}" destId="{3326EDED-2964-46D5-8456-7203F890610C}" srcOrd="0" destOrd="0" presId="urn:microsoft.com/office/officeart/2005/8/layout/radial4"/>
    <dgm:cxn modelId="{C8F47CFF-93E9-48E6-8D83-3806B2F8D709}" type="presParOf" srcId="{08E58774-6D23-4908-8D73-F9C0689FA8BF}" destId="{1D4CE9FB-C596-4D19-854F-95A9FA5D9F8C}" srcOrd="0" destOrd="0" presId="urn:microsoft.com/office/officeart/2005/8/layout/radial4"/>
    <dgm:cxn modelId="{AB424D0E-B8F2-49DE-ACB4-52745BD77CA5}" type="presParOf" srcId="{08E58774-6D23-4908-8D73-F9C0689FA8BF}" destId="{8992BD37-20AE-4BF2-805A-BBBBF9CC22B5}" srcOrd="1" destOrd="0" presId="urn:microsoft.com/office/officeart/2005/8/layout/radial4"/>
    <dgm:cxn modelId="{7E88EF75-AC02-4C08-AE5C-FA34EEF6D7FB}" type="presParOf" srcId="{08E58774-6D23-4908-8D73-F9C0689FA8BF}" destId="{2B5AE163-0244-4C32-A998-14D86BE0AC39}" srcOrd="2" destOrd="0" presId="urn:microsoft.com/office/officeart/2005/8/layout/radial4"/>
    <dgm:cxn modelId="{444E7594-BC76-43D6-BD94-8DD1F120C72B}" type="presParOf" srcId="{08E58774-6D23-4908-8D73-F9C0689FA8BF}" destId="{EA1F4B4D-8979-4E2C-8949-0DE19C839206}" srcOrd="3" destOrd="0" presId="urn:microsoft.com/office/officeart/2005/8/layout/radial4"/>
    <dgm:cxn modelId="{8C0CED20-1B48-4989-8075-FDA99313FAE0}" type="presParOf" srcId="{08E58774-6D23-4908-8D73-F9C0689FA8BF}" destId="{6B103F50-CAA9-431C-BD13-7EF0A7024002}" srcOrd="4" destOrd="0" presId="urn:microsoft.com/office/officeart/2005/8/layout/radial4"/>
    <dgm:cxn modelId="{E7934BCB-6771-433F-BF69-56BD1FE1C144}" type="presParOf" srcId="{08E58774-6D23-4908-8D73-F9C0689FA8BF}" destId="{5B1FA771-1DD1-43A7-8A22-049E789A1263}" srcOrd="5" destOrd="0" presId="urn:microsoft.com/office/officeart/2005/8/layout/radial4"/>
    <dgm:cxn modelId="{245B6682-3C0F-4ED6-AD37-AEE8CED35691}" type="presParOf" srcId="{08E58774-6D23-4908-8D73-F9C0689FA8BF}" destId="{BBA69335-9182-465B-8E55-CEB6B1744805}" srcOrd="6" destOrd="0" presId="urn:microsoft.com/office/officeart/2005/8/layout/radial4"/>
    <dgm:cxn modelId="{69ABC46A-0CE0-4A65-8A4A-7F062F29EA7B}" type="presParOf" srcId="{08E58774-6D23-4908-8D73-F9C0689FA8BF}" destId="{3326EDED-2964-46D5-8456-7203F890610C}" srcOrd="7" destOrd="0" presId="urn:microsoft.com/office/officeart/2005/8/layout/radial4"/>
    <dgm:cxn modelId="{10E8AC14-329E-4DEA-9A5B-0D7E67E912D1}" type="presParOf" srcId="{08E58774-6D23-4908-8D73-F9C0689FA8BF}" destId="{F9C467ED-EBB6-43B6-BDC3-A8257796038E}" srcOrd="8"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CE9FB-C596-4D19-854F-95A9FA5D9F8C}">
      <dsp:nvSpPr>
        <dsp:cNvPr id="0" name=""/>
        <dsp:cNvSpPr/>
      </dsp:nvSpPr>
      <dsp:spPr>
        <a:xfrm>
          <a:off x="2839707" y="2873573"/>
          <a:ext cx="2100605" cy="21006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Clean Water Act Goals</a:t>
          </a:r>
        </a:p>
        <a:p>
          <a:pPr lvl="0" algn="ctr" defTabSz="977900">
            <a:lnSpc>
              <a:spcPct val="90000"/>
            </a:lnSpc>
            <a:spcBef>
              <a:spcPct val="0"/>
            </a:spcBef>
            <a:spcAft>
              <a:spcPct val="35000"/>
            </a:spcAft>
          </a:pPr>
          <a:r>
            <a:rPr lang="en-US" sz="2200" kern="1200" dirty="0"/>
            <a:t>Fishable &amp; Swimmable</a:t>
          </a:r>
        </a:p>
      </dsp:txBody>
      <dsp:txXfrm>
        <a:off x="3147333" y="3181199"/>
        <a:ext cx="1485353" cy="1485353"/>
      </dsp:txXfrm>
    </dsp:sp>
    <dsp:sp modelId="{8992BD37-20AE-4BF2-805A-BBBBF9CC22B5}">
      <dsp:nvSpPr>
        <dsp:cNvPr id="0" name=""/>
        <dsp:cNvSpPr/>
      </dsp:nvSpPr>
      <dsp:spPr>
        <a:xfrm rot="11700000">
          <a:off x="967818" y="3087485"/>
          <a:ext cx="1835750" cy="598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5AE163-0244-4C32-A998-14D86BE0AC39}">
      <dsp:nvSpPr>
        <dsp:cNvPr id="0" name=""/>
        <dsp:cNvSpPr/>
      </dsp:nvSpPr>
      <dsp:spPr>
        <a:xfrm>
          <a:off x="1306" y="2351027"/>
          <a:ext cx="1995575" cy="159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Agricultural </a:t>
          </a:r>
        </a:p>
        <a:p>
          <a:pPr lvl="0" algn="ctr" defTabSz="844550">
            <a:lnSpc>
              <a:spcPct val="90000"/>
            </a:lnSpc>
            <a:spcBef>
              <a:spcPct val="0"/>
            </a:spcBef>
            <a:spcAft>
              <a:spcPct val="35000"/>
            </a:spcAft>
          </a:pPr>
          <a:r>
            <a:rPr lang="en-US" sz="1900" kern="1200" dirty="0"/>
            <a:t>BMPs</a:t>
          </a:r>
        </a:p>
      </dsp:txBody>
      <dsp:txXfrm>
        <a:off x="48065" y="2397786"/>
        <a:ext cx="1902057" cy="1502942"/>
      </dsp:txXfrm>
    </dsp:sp>
    <dsp:sp modelId="{EA1F4B4D-8979-4E2C-8949-0DE19C839206}">
      <dsp:nvSpPr>
        <dsp:cNvPr id="0" name=""/>
        <dsp:cNvSpPr/>
      </dsp:nvSpPr>
      <dsp:spPr>
        <a:xfrm rot="14700000">
          <a:off x="2095192" y="1743932"/>
          <a:ext cx="1835750" cy="598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103F50-CAA9-431C-BD13-7EF0A7024002}">
      <dsp:nvSpPr>
        <dsp:cNvPr id="0" name=""/>
        <dsp:cNvSpPr/>
      </dsp:nvSpPr>
      <dsp:spPr>
        <a:xfrm>
          <a:off x="1627369" y="413161"/>
          <a:ext cx="1995575" cy="159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solidFill>
                <a:srgbClr val="FFFF00"/>
              </a:solidFill>
            </a:rPr>
            <a:t>Urban Stormwater BMPs </a:t>
          </a:r>
        </a:p>
        <a:p>
          <a:pPr lvl="0" algn="ctr" defTabSz="844550">
            <a:lnSpc>
              <a:spcPct val="90000"/>
            </a:lnSpc>
            <a:spcBef>
              <a:spcPct val="0"/>
            </a:spcBef>
            <a:spcAft>
              <a:spcPct val="35000"/>
            </a:spcAft>
          </a:pPr>
          <a:r>
            <a:rPr lang="en-US" sz="1900" kern="1200" dirty="0"/>
            <a:t>(Structural, GI/LID, Source Controls)</a:t>
          </a:r>
        </a:p>
      </dsp:txBody>
      <dsp:txXfrm>
        <a:off x="1674128" y="459920"/>
        <a:ext cx="1902057" cy="1502942"/>
      </dsp:txXfrm>
    </dsp:sp>
    <dsp:sp modelId="{5B1FA771-1DD1-43A7-8A22-049E789A1263}">
      <dsp:nvSpPr>
        <dsp:cNvPr id="0" name=""/>
        <dsp:cNvSpPr/>
      </dsp:nvSpPr>
      <dsp:spPr>
        <a:xfrm rot="17700000">
          <a:off x="3849076" y="1743932"/>
          <a:ext cx="1835750" cy="598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A69335-9182-465B-8E55-CEB6B1744805}">
      <dsp:nvSpPr>
        <dsp:cNvPr id="0" name=""/>
        <dsp:cNvSpPr/>
      </dsp:nvSpPr>
      <dsp:spPr>
        <a:xfrm>
          <a:off x="4157074" y="413161"/>
          <a:ext cx="1995575" cy="159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a:t>Stream Restoration</a:t>
          </a:r>
        </a:p>
      </dsp:txBody>
      <dsp:txXfrm>
        <a:off x="4203833" y="459920"/>
        <a:ext cx="1902057" cy="1502942"/>
      </dsp:txXfrm>
    </dsp:sp>
    <dsp:sp modelId="{3326EDED-2964-46D5-8456-7203F890610C}">
      <dsp:nvSpPr>
        <dsp:cNvPr id="0" name=""/>
        <dsp:cNvSpPr/>
      </dsp:nvSpPr>
      <dsp:spPr>
        <a:xfrm rot="20700000">
          <a:off x="4976450" y="3087485"/>
          <a:ext cx="1835750" cy="5986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C467ED-EBB6-43B6-BDC3-A8257796038E}">
      <dsp:nvSpPr>
        <dsp:cNvPr id="0" name=""/>
        <dsp:cNvSpPr/>
      </dsp:nvSpPr>
      <dsp:spPr>
        <a:xfrm>
          <a:off x="5783138" y="2351027"/>
          <a:ext cx="1995575" cy="1596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a:t>Urban Stormwater Runoff Characterization (NSQD)</a:t>
          </a:r>
        </a:p>
      </dsp:txBody>
      <dsp:txXfrm>
        <a:off x="5829897" y="2397786"/>
        <a:ext cx="1902057" cy="15029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C156B-89C4-4AD8-BB7E-F1C7C0CDC27D}" type="datetimeFigureOut">
              <a:rPr lang="en-US" smtClean="0"/>
              <a:t>3/24/2020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9B287-590E-4997-ADD9-6DDBC2ABECFE}" type="slidenum">
              <a:rPr lang="en-US" smtClean="0"/>
              <a:t>‹#›</a:t>
            </a:fld>
            <a:endParaRPr lang="en-US" dirty="0"/>
          </a:p>
        </p:txBody>
      </p:sp>
    </p:spTree>
    <p:extLst>
      <p:ext uri="{BB962C8B-B14F-4D97-AF65-F5344CB8AC3E}">
        <p14:creationId xmlns:p14="http://schemas.microsoft.com/office/powerpoint/2010/main" val="323607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mpdatabase.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a:t>
            </a:fld>
            <a:endParaRPr lang="en-US" dirty="0"/>
          </a:p>
        </p:txBody>
      </p:sp>
    </p:spTree>
    <p:extLst>
      <p:ext uri="{BB962C8B-B14F-4D97-AF65-F5344CB8AC3E}">
        <p14:creationId xmlns:p14="http://schemas.microsoft.com/office/powerpoint/2010/main" val="129366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 plots include influent and effluent data paired by storm event. </a:t>
            </a:r>
          </a:p>
          <a:p>
            <a:endParaRPr lang="en-US" dirty="0"/>
          </a:p>
          <a:p>
            <a:r>
              <a:rPr lang="en-US" dirty="0"/>
              <a:t>The influent effluent scatter plot provides an indication of potential dependency of the effluent concentrations on the influent concentrations.  The example above indicates only a slight relationship between the influent and effluent total copper concentrations for bioretention at highway sites.  </a:t>
            </a:r>
          </a:p>
          <a:p>
            <a:r>
              <a:rPr lang="en-US" dirty="0"/>
              <a:t> </a:t>
            </a:r>
          </a:p>
          <a:p>
            <a:r>
              <a:rPr lang="en-US" dirty="0"/>
              <a:t>The time series plots provide a quick summary of the time periods of the underlying data sets and whether there are any temporal trends that may be worth further analysis. </a:t>
            </a:r>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15</a:t>
            </a:fld>
            <a:endParaRPr lang="en-US" dirty="0"/>
          </a:p>
        </p:txBody>
      </p:sp>
    </p:spTree>
    <p:extLst>
      <p:ext uri="{BB962C8B-B14F-4D97-AF65-F5344CB8AC3E}">
        <p14:creationId xmlns:p14="http://schemas.microsoft.com/office/powerpoint/2010/main" val="313706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includes standard pan and zoom functionality and simple navigation.  </a:t>
            </a:r>
          </a:p>
          <a:p>
            <a:endParaRPr lang="en-US" dirty="0"/>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16</a:t>
            </a:fld>
            <a:endParaRPr lang="en-US" dirty="0"/>
          </a:p>
        </p:txBody>
      </p:sp>
    </p:spTree>
    <p:extLst>
      <p:ext uri="{BB962C8B-B14F-4D97-AF65-F5344CB8AC3E}">
        <p14:creationId xmlns:p14="http://schemas.microsoft.com/office/powerpoint/2010/main" val="3258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17</a:t>
            </a:fld>
            <a:endParaRPr lang="en-US" dirty="0"/>
          </a:p>
        </p:txBody>
      </p:sp>
    </p:spTree>
    <p:extLst>
      <p:ext uri="{BB962C8B-B14F-4D97-AF65-F5344CB8AC3E}">
        <p14:creationId xmlns:p14="http://schemas.microsoft.com/office/powerpoint/2010/main" val="308682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18</a:t>
            </a:fld>
            <a:endParaRPr lang="en-US" dirty="0"/>
          </a:p>
        </p:txBody>
      </p:sp>
    </p:spTree>
    <p:extLst>
      <p:ext uri="{BB962C8B-B14F-4D97-AF65-F5344CB8AC3E}">
        <p14:creationId xmlns:p14="http://schemas.microsoft.com/office/powerpoint/2010/main" val="471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a site, there are two PDF reports that can be accessed. </a:t>
            </a:r>
          </a:p>
          <a:p>
            <a:r>
              <a:rPr lang="en-US" dirty="0"/>
              <a:t>The first is a site summary report that provides major design parameters and watershed characteristics.</a:t>
            </a:r>
          </a:p>
          <a:p>
            <a:r>
              <a:rPr lang="en-US" dirty="0"/>
              <a:t>The second is a flow and precipitation summary that provides regional storm event statistics, measured precipitation and runoff volumes, and plots of monitored storms. </a:t>
            </a:r>
          </a:p>
          <a:p>
            <a:endParaRPr lang="en-US" dirty="0"/>
          </a:p>
          <a:p>
            <a:r>
              <a:rPr lang="en-US" dirty="0"/>
              <a:t>Water quality data for the site can be accessed by selecting an available parameter from the Stat Analysis dropdown menu.  Clicking a parameter launches the Data Query and Statistical Analysis Tool.  If adequate data are available for analysis, summary statistics and data plots will be generated for the Site and selected parameter.  If limited data are available, the data can still be downloaded and independently analyzed. </a:t>
            </a:r>
          </a:p>
        </p:txBody>
      </p:sp>
      <p:sp>
        <p:nvSpPr>
          <p:cNvPr id="4" name="Slide Number Placeholder 3"/>
          <p:cNvSpPr>
            <a:spLocks noGrp="1"/>
          </p:cNvSpPr>
          <p:nvPr>
            <p:ph type="sldNum" sz="quarter" idx="5"/>
          </p:nvPr>
        </p:nvSpPr>
        <p:spPr/>
        <p:txBody>
          <a:bodyPr/>
          <a:lstStyle/>
          <a:p>
            <a:fld id="{A9D9B287-590E-4997-ADD9-6DDBC2ABECFE}" type="slidenum">
              <a:rPr lang="en-US" smtClean="0"/>
              <a:t>19</a:t>
            </a:fld>
            <a:endParaRPr lang="en-US" dirty="0"/>
          </a:p>
        </p:txBody>
      </p:sp>
    </p:spTree>
    <p:extLst>
      <p:ext uri="{BB962C8B-B14F-4D97-AF65-F5344CB8AC3E}">
        <p14:creationId xmlns:p14="http://schemas.microsoft.com/office/powerpoint/2010/main" val="111704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includes some of the statistical summaries for a subset of the constituents included in the main report. </a:t>
            </a:r>
          </a:p>
        </p:txBody>
      </p:sp>
      <p:sp>
        <p:nvSpPr>
          <p:cNvPr id="4" name="Slide Number Placeholder 3"/>
          <p:cNvSpPr>
            <a:spLocks noGrp="1"/>
          </p:cNvSpPr>
          <p:nvPr>
            <p:ph type="sldNum" sz="quarter" idx="5"/>
          </p:nvPr>
        </p:nvSpPr>
        <p:spPr/>
        <p:txBody>
          <a:bodyPr/>
          <a:lstStyle/>
          <a:p>
            <a:fld id="{A9D9B287-590E-4997-ADD9-6DDBC2ABECFE}" type="slidenum">
              <a:rPr lang="en-US" smtClean="0"/>
              <a:t>20</a:t>
            </a:fld>
            <a:endParaRPr lang="en-US" dirty="0"/>
          </a:p>
        </p:txBody>
      </p:sp>
    </p:spTree>
    <p:extLst>
      <p:ext uri="{BB962C8B-B14F-4D97-AF65-F5344CB8AC3E}">
        <p14:creationId xmlns:p14="http://schemas.microsoft.com/office/powerpoint/2010/main" val="141410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Constituents and BMPs were selected for analysis due to their potential relevance and applicability to DOTs as well as the quantity of study data available in the BMPDB.</a:t>
            </a:r>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21</a:t>
            </a:fld>
            <a:endParaRPr lang="en-US" dirty="0"/>
          </a:p>
        </p:txBody>
      </p:sp>
    </p:spTree>
    <p:extLst>
      <p:ext uri="{BB962C8B-B14F-4D97-AF65-F5344CB8AC3E}">
        <p14:creationId xmlns:p14="http://schemas.microsoft.com/office/powerpoint/2010/main" val="107526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DOTs with the most studies in the database include Caltrans, North Carolina,</a:t>
            </a:r>
            <a:r>
              <a:rPr lang="en-US" baseline="0" dirty="0"/>
              <a:t> Virginia, Texas and Washington.  One of the reasons that Caltrans has so many studies is that a batch upload of the Caltrans database was possible. In Washington, many of the manufactured device studies for TAPE are in highway settings.  </a:t>
            </a:r>
            <a:endParaRPr lang="en-US" dirty="0"/>
          </a:p>
        </p:txBody>
      </p:sp>
      <p:sp>
        <p:nvSpPr>
          <p:cNvPr id="4" name="Slide Number Placeholder 3"/>
          <p:cNvSpPr>
            <a:spLocks noGrp="1"/>
          </p:cNvSpPr>
          <p:nvPr>
            <p:ph type="sldNum" sz="quarter" idx="10"/>
          </p:nvPr>
        </p:nvSpPr>
        <p:spPr/>
        <p:txBody>
          <a:bodyPr/>
          <a:lstStyle/>
          <a:p>
            <a:fld id="{A9D9B287-590E-4997-ADD9-6DDBC2ABECFE}" type="slidenum">
              <a:rPr lang="en-US" smtClean="0"/>
              <a:t>23</a:t>
            </a:fld>
            <a:endParaRPr lang="en-US" dirty="0"/>
          </a:p>
        </p:txBody>
      </p:sp>
    </p:spTree>
    <p:extLst>
      <p:ext uri="{BB962C8B-B14F-4D97-AF65-F5344CB8AC3E}">
        <p14:creationId xmlns:p14="http://schemas.microsoft.com/office/powerpoint/2010/main" val="15425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manufactured device changes to the database are new and are based on input from an advisory panel as part of the 2019-2020 BMP Database project effort.  For the past several years, manufactured device statistics have not been generated. Now that there are new subcategories that have been vetted among a diverse group of proprietary device vendors and manufacturers, performance summaries from manufactured devices can now be produced for certain subcategories.</a:t>
            </a:r>
          </a:p>
          <a:p>
            <a:endParaRPr lang="en-US" baseline="0" dirty="0"/>
          </a:p>
          <a:p>
            <a:r>
              <a:rPr lang="en-US" baseline="0" dirty="0"/>
              <a:t>This slide shows the overall inventory of BMP types.  For summary statistics presented later, a subset of these practices was included in the analysis.  For examples, infiltration basins, MCTTs, and Volume Capture MTDs were excluded due to relatively low numbers of studies, as well as other factors.  Catch basin inserts were excluded due to the need for additional analysis to further subcategorize gross solids type devices from others that may provide more filtration. </a:t>
            </a:r>
            <a:endParaRPr lang="en-US" dirty="0"/>
          </a:p>
        </p:txBody>
      </p:sp>
      <p:sp>
        <p:nvSpPr>
          <p:cNvPr id="4" name="Slide Number Placeholder 3"/>
          <p:cNvSpPr>
            <a:spLocks noGrp="1"/>
          </p:cNvSpPr>
          <p:nvPr>
            <p:ph type="sldNum" sz="quarter" idx="10"/>
          </p:nvPr>
        </p:nvSpPr>
        <p:spPr/>
        <p:txBody>
          <a:bodyPr/>
          <a:lstStyle/>
          <a:p>
            <a:fld id="{A9D9B287-590E-4997-ADD9-6DDBC2ABECFE}" type="slidenum">
              <a:rPr lang="en-US" smtClean="0"/>
              <a:t>24</a:t>
            </a:fld>
            <a:endParaRPr lang="en-US" dirty="0"/>
          </a:p>
        </p:txBody>
      </p:sp>
    </p:spTree>
    <p:extLst>
      <p:ext uri="{BB962C8B-B14F-4D97-AF65-F5344CB8AC3E}">
        <p14:creationId xmlns:p14="http://schemas.microsoft.com/office/powerpoint/2010/main" val="35484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only shows urban roadway and highway DOT sites (i.e., those that could be expected to have AADT data)</a:t>
            </a:r>
          </a:p>
          <a:p>
            <a:endParaRPr lang="en-US" dirty="0"/>
          </a:p>
          <a:p>
            <a:r>
              <a:rPr lang="en-US" dirty="0"/>
              <a:t>Each dot on the swarmplot is an individual study. </a:t>
            </a:r>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25</a:t>
            </a:fld>
            <a:endParaRPr lang="en-US" dirty="0"/>
          </a:p>
        </p:txBody>
      </p:sp>
    </p:spTree>
    <p:extLst>
      <p:ext uri="{BB962C8B-B14F-4D97-AF65-F5344CB8AC3E}">
        <p14:creationId xmlns:p14="http://schemas.microsoft.com/office/powerpoint/2010/main" val="138143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96D8AB-B0E8-4855-AAE9-D18437FD67CD}"/>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DC026A4-E897-4458-8FC1-558AB13165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5364" name="Slide Number Placeholder 3">
            <a:extLst>
              <a:ext uri="{FF2B5EF4-FFF2-40B4-BE49-F238E27FC236}">
                <a16:creationId xmlns:a16="http://schemas.microsoft.com/office/drawing/2014/main" id="{907749A1-90F9-4F23-97B8-8C74E52CCC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eaLnBrk="0" fontAlgn="base" hangingPunct="0">
              <a:spcBef>
                <a:spcPct val="0"/>
              </a:spcBef>
              <a:spcAft>
                <a:spcPct val="0"/>
              </a:spcAft>
              <a:defRPr>
                <a:solidFill>
                  <a:schemeClr val="tx1"/>
                </a:solidFill>
                <a:latin typeface="Calibri" panose="020F0502020204030204" pitchFamily="34" charset="0"/>
              </a:defRPr>
            </a:lvl6pPr>
            <a:lvl7pPr marL="2965450" indent="-227013" eaLnBrk="0" fontAlgn="base" hangingPunct="0">
              <a:spcBef>
                <a:spcPct val="0"/>
              </a:spcBef>
              <a:spcAft>
                <a:spcPct val="0"/>
              </a:spcAft>
              <a:defRPr>
                <a:solidFill>
                  <a:schemeClr val="tx1"/>
                </a:solidFill>
                <a:latin typeface="Calibri" panose="020F0502020204030204" pitchFamily="34" charset="0"/>
              </a:defRPr>
            </a:lvl7pPr>
            <a:lvl8pPr marL="3422650" indent="-227013" eaLnBrk="0" fontAlgn="base" hangingPunct="0">
              <a:spcBef>
                <a:spcPct val="0"/>
              </a:spcBef>
              <a:spcAft>
                <a:spcPct val="0"/>
              </a:spcAft>
              <a:defRPr>
                <a:solidFill>
                  <a:schemeClr val="tx1"/>
                </a:solidFill>
                <a:latin typeface="Calibri" panose="020F0502020204030204" pitchFamily="34" charset="0"/>
              </a:defRPr>
            </a:lvl8pPr>
            <a:lvl9pPr marL="3879850" indent="-227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94E55FB-C43A-447B-A116-9D66F0886A1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1653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26</a:t>
            </a:fld>
            <a:endParaRPr lang="en-US" dirty="0"/>
          </a:p>
        </p:txBody>
      </p:sp>
    </p:spTree>
    <p:extLst>
      <p:ext uri="{BB962C8B-B14F-4D97-AF65-F5344CB8AC3E}">
        <p14:creationId xmlns:p14="http://schemas.microsoft.com/office/powerpoint/2010/main" val="375778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27</a:t>
            </a:fld>
            <a:endParaRPr lang="en-US" dirty="0"/>
          </a:p>
        </p:txBody>
      </p:sp>
    </p:spTree>
    <p:extLst>
      <p:ext uri="{BB962C8B-B14F-4D97-AF65-F5344CB8AC3E}">
        <p14:creationId xmlns:p14="http://schemas.microsoft.com/office/powerpoint/2010/main" val="272479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28</a:t>
            </a:fld>
            <a:endParaRPr lang="en-US" dirty="0"/>
          </a:p>
        </p:txBody>
      </p:sp>
    </p:spTree>
    <p:extLst>
      <p:ext uri="{BB962C8B-B14F-4D97-AF65-F5344CB8AC3E}">
        <p14:creationId xmlns:p14="http://schemas.microsoft.com/office/powerpoint/2010/main" val="389520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29</a:t>
            </a:fld>
            <a:endParaRPr lang="en-US" dirty="0"/>
          </a:p>
        </p:txBody>
      </p:sp>
    </p:spTree>
    <p:extLst>
      <p:ext uri="{BB962C8B-B14F-4D97-AF65-F5344CB8AC3E}">
        <p14:creationId xmlns:p14="http://schemas.microsoft.com/office/powerpoint/2010/main" val="1299705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while the influent phosphorus concentrations of DOT and non-DOT sites do not appear to be significantly different, it is important to note that non-DOT sites include a mixture of land uses.  If these land uses were broken down further into commercial, residential, industrial, etc., there may be more distinguishable differences. </a:t>
            </a:r>
          </a:p>
        </p:txBody>
      </p:sp>
      <p:sp>
        <p:nvSpPr>
          <p:cNvPr id="4" name="Slide Number Placeholder 3"/>
          <p:cNvSpPr>
            <a:spLocks noGrp="1"/>
          </p:cNvSpPr>
          <p:nvPr>
            <p:ph type="sldNum" sz="quarter" idx="5"/>
          </p:nvPr>
        </p:nvSpPr>
        <p:spPr/>
        <p:txBody>
          <a:bodyPr/>
          <a:lstStyle/>
          <a:p>
            <a:fld id="{A9D9B287-590E-4997-ADD9-6DDBC2ABECFE}" type="slidenum">
              <a:rPr lang="en-US" smtClean="0"/>
              <a:t>30</a:t>
            </a:fld>
            <a:endParaRPr lang="en-US" dirty="0"/>
          </a:p>
        </p:txBody>
      </p:sp>
    </p:spTree>
    <p:extLst>
      <p:ext uri="{BB962C8B-B14F-4D97-AF65-F5344CB8AC3E}">
        <p14:creationId xmlns:p14="http://schemas.microsoft.com/office/powerpoint/2010/main" val="195893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31</a:t>
            </a:fld>
            <a:endParaRPr lang="en-US" dirty="0"/>
          </a:p>
        </p:txBody>
      </p:sp>
    </p:spTree>
    <p:extLst>
      <p:ext uri="{BB962C8B-B14F-4D97-AF65-F5344CB8AC3E}">
        <p14:creationId xmlns:p14="http://schemas.microsoft.com/office/powerpoint/2010/main" val="50460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32</a:t>
            </a:fld>
            <a:endParaRPr lang="en-US" dirty="0"/>
          </a:p>
        </p:txBody>
      </p:sp>
    </p:spTree>
    <p:extLst>
      <p:ext uri="{BB962C8B-B14F-4D97-AF65-F5344CB8AC3E}">
        <p14:creationId xmlns:p14="http://schemas.microsoft.com/office/powerpoint/2010/main" val="4084662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33</a:t>
            </a:fld>
            <a:endParaRPr lang="en-US" dirty="0"/>
          </a:p>
        </p:txBody>
      </p:sp>
    </p:spTree>
    <p:extLst>
      <p:ext uri="{BB962C8B-B14F-4D97-AF65-F5344CB8AC3E}">
        <p14:creationId xmlns:p14="http://schemas.microsoft.com/office/powerpoint/2010/main" val="359494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5</a:t>
            </a:fld>
            <a:endParaRPr lang="en-US" dirty="0"/>
          </a:p>
        </p:txBody>
      </p:sp>
    </p:spTree>
    <p:extLst>
      <p:ext uri="{BB962C8B-B14F-4D97-AF65-F5344CB8AC3E}">
        <p14:creationId xmlns:p14="http://schemas.microsoft.com/office/powerpoint/2010/main" val="417262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1994-1996: Genesis of project—Engineering Foundation Conference &amp; Support from Mike Cook, EPA</a:t>
            </a:r>
          </a:p>
          <a:p>
            <a:pPr>
              <a:defRPr/>
            </a:pPr>
            <a:r>
              <a:rPr lang="en-US" dirty="0"/>
              <a:t>1996-2002:  EPA provides funding via ASCE for Urban BMP Database</a:t>
            </a:r>
          </a:p>
          <a:p>
            <a:pPr lvl="1">
              <a:defRPr/>
            </a:pPr>
            <a:r>
              <a:rPr lang="en-US" dirty="0"/>
              <a:t>Original ASCE Manager: Tom McLane</a:t>
            </a:r>
          </a:p>
          <a:p>
            <a:pPr lvl="1">
              <a:defRPr/>
            </a:pPr>
            <a:r>
              <a:rPr lang="en-US" dirty="0"/>
              <a:t>Original Principal Investigators: B. Urbonas, J. Jones, E. Strecker</a:t>
            </a:r>
          </a:p>
          <a:p>
            <a:pPr lvl="1">
              <a:defRPr/>
            </a:pPr>
            <a:r>
              <a:rPr lang="en-US" dirty="0"/>
              <a:t>Reporting protocols, initial database on CD, monitoring guidance</a:t>
            </a:r>
          </a:p>
          <a:p>
            <a:pPr lvl="1">
              <a:defRPr/>
            </a:pPr>
            <a:r>
              <a:rPr lang="en-US" dirty="0"/>
              <a:t>UWRRC Advisory Panel (Bicknell, Clar, Field, Heaney, Herricks, Huber, Roesner, Yu) &amp; Many Reviewers/Beta Testers </a:t>
            </a:r>
          </a:p>
          <a:p>
            <a:pPr>
              <a:defRPr/>
            </a:pPr>
            <a:r>
              <a:rPr lang="en-US" dirty="0"/>
              <a:t>~2003: Project Team maintains project during transition while pursuing funding/partners</a:t>
            </a:r>
          </a:p>
          <a:p>
            <a:pPr>
              <a:defRPr/>
            </a:pPr>
            <a:r>
              <a:rPr lang="en-US" dirty="0"/>
              <a:t>2004:    Urban BMP Database:  </a:t>
            </a:r>
          </a:p>
          <a:p>
            <a:pPr lvl="1">
              <a:defRPr/>
            </a:pPr>
            <a:r>
              <a:rPr lang="en-US" dirty="0"/>
              <a:t>WE&amp;RF agrees to lead database project and form a coalition of sponsors  (WE&amp;RF: Jeff Moeller, Theresa Connor, Harry Zhang)</a:t>
            </a:r>
          </a:p>
          <a:p>
            <a:pPr lvl="1">
              <a:defRPr/>
            </a:pPr>
            <a:r>
              <a:rPr lang="en-US" dirty="0"/>
              <a:t>Sponsor Coalition includes FHWA, EWRI, EPA (special projects only), APWA (some years); primary funders are WE&amp;RF &amp; FHWA (&gt;90%)</a:t>
            </a:r>
          </a:p>
          <a:p>
            <a:pPr lvl="1">
              <a:defRPr/>
            </a:pPr>
            <a:r>
              <a:rPr lang="en-US" dirty="0">
                <a:hlinkClick r:id="rId3"/>
              </a:rPr>
              <a:t>www.bmpdatabase.org</a:t>
            </a:r>
            <a:r>
              <a:rPr lang="en-US" dirty="0"/>
              <a:t> became distribution mechanism for all products</a:t>
            </a:r>
          </a:p>
          <a:p>
            <a:pPr marL="282575" lvl="1" indent="-282575">
              <a:spcBef>
                <a:spcPts val="2000"/>
              </a:spcBef>
              <a:defRPr/>
            </a:pPr>
            <a:r>
              <a:rPr lang="en-US" dirty="0"/>
              <a:t>2008-2009: Expert Panel convened to expand into LID/GI; UWRRC representation: Traver, Hunt, Pitt, Urbonas, Roseen, Horner</a:t>
            </a:r>
          </a:p>
          <a:p>
            <a:pPr marL="282575" lvl="1" indent="-282575">
              <a:spcBef>
                <a:spcPts val="2000"/>
              </a:spcBef>
              <a:defRPr/>
            </a:pPr>
            <a:r>
              <a:rPr lang="en-US" dirty="0"/>
              <a:t>2009: EPA &amp; WE&amp;RF fund Urban Stormwater BMP Monitoring Guidance (updated to include LID/GI)</a:t>
            </a:r>
          </a:p>
          <a:p>
            <a:pPr>
              <a:defRPr/>
            </a:pPr>
            <a:r>
              <a:rPr lang="en-US" sz="2400" dirty="0"/>
              <a:t>Mini-grants Program:  Small grants to researchers to compensate time needed to enter data (1999 and ~2008)</a:t>
            </a:r>
          </a:p>
          <a:p>
            <a:pPr>
              <a:defRPr/>
            </a:pPr>
            <a:r>
              <a:rPr lang="en-US" sz="2400" dirty="0"/>
              <a:t>2012: Began expanding into companion projects (Agriculture, Stream Restoration)</a:t>
            </a:r>
          </a:p>
          <a:p>
            <a:pPr>
              <a:defRPr/>
            </a:pPr>
            <a:r>
              <a:rPr lang="en-US" sz="2400" dirty="0"/>
              <a:t>2017-2019: Expanding cost data set and transportation-related tools</a:t>
            </a:r>
          </a:p>
          <a:p>
            <a:pPr lvl="1">
              <a:defRPr/>
            </a:pPr>
            <a:endParaRPr lang="en-US" dirty="0"/>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7</a:t>
            </a:fld>
            <a:endParaRPr lang="en-US" dirty="0"/>
          </a:p>
        </p:txBody>
      </p:sp>
    </p:spTree>
    <p:extLst>
      <p:ext uri="{BB962C8B-B14F-4D97-AF65-F5344CB8AC3E}">
        <p14:creationId xmlns:p14="http://schemas.microsoft.com/office/powerpoint/2010/main" val="275844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FBE3B31-05F5-405F-B814-3E6E2138CF1C}"/>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7B4CFF2-433B-4206-9D43-369DBE01E2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Header Placeholder 3">
            <a:extLst>
              <a:ext uri="{FF2B5EF4-FFF2-40B4-BE49-F238E27FC236}">
                <a16:creationId xmlns:a16="http://schemas.microsoft.com/office/drawing/2014/main" id="{19349B0F-1E57-4211-985D-54C12DB2649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eaLnBrk="0" fontAlgn="base" hangingPunct="0">
              <a:spcBef>
                <a:spcPct val="0"/>
              </a:spcBef>
              <a:spcAft>
                <a:spcPct val="0"/>
              </a:spcAft>
              <a:defRPr>
                <a:solidFill>
                  <a:schemeClr val="tx1"/>
                </a:solidFill>
                <a:latin typeface="Calibri" panose="020F0502020204030204" pitchFamily="34" charset="0"/>
              </a:defRPr>
            </a:lvl6pPr>
            <a:lvl7pPr marL="2965450" indent="-227013" eaLnBrk="0" fontAlgn="base" hangingPunct="0">
              <a:spcBef>
                <a:spcPct val="0"/>
              </a:spcBef>
              <a:spcAft>
                <a:spcPct val="0"/>
              </a:spcAft>
              <a:defRPr>
                <a:solidFill>
                  <a:schemeClr val="tx1"/>
                </a:solidFill>
                <a:latin typeface="Calibri" panose="020F0502020204030204" pitchFamily="34" charset="0"/>
              </a:defRPr>
            </a:lvl7pPr>
            <a:lvl8pPr marL="3422650" indent="-227013" eaLnBrk="0" fontAlgn="base" hangingPunct="0">
              <a:spcBef>
                <a:spcPct val="0"/>
              </a:spcBef>
              <a:spcAft>
                <a:spcPct val="0"/>
              </a:spcAft>
              <a:defRPr>
                <a:solidFill>
                  <a:schemeClr val="tx1"/>
                </a:solidFill>
                <a:latin typeface="Calibri" panose="020F0502020204030204" pitchFamily="34" charset="0"/>
              </a:defRPr>
            </a:lvl8pPr>
            <a:lvl9pPr marL="3879850" indent="-227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533" name="Date Placeholder 4">
            <a:extLst>
              <a:ext uri="{FF2B5EF4-FFF2-40B4-BE49-F238E27FC236}">
                <a16:creationId xmlns:a16="http://schemas.microsoft.com/office/drawing/2014/main" id="{6564AB88-F15A-429E-B057-4549C5E2AF7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eaLnBrk="0" fontAlgn="base" hangingPunct="0">
              <a:spcBef>
                <a:spcPct val="0"/>
              </a:spcBef>
              <a:spcAft>
                <a:spcPct val="0"/>
              </a:spcAft>
              <a:defRPr>
                <a:solidFill>
                  <a:schemeClr val="tx1"/>
                </a:solidFill>
                <a:latin typeface="Calibri" panose="020F0502020204030204" pitchFamily="34" charset="0"/>
              </a:defRPr>
            </a:lvl6pPr>
            <a:lvl7pPr marL="2965450" indent="-227013" eaLnBrk="0" fontAlgn="base" hangingPunct="0">
              <a:spcBef>
                <a:spcPct val="0"/>
              </a:spcBef>
              <a:spcAft>
                <a:spcPct val="0"/>
              </a:spcAft>
              <a:defRPr>
                <a:solidFill>
                  <a:schemeClr val="tx1"/>
                </a:solidFill>
                <a:latin typeface="Calibri" panose="020F0502020204030204" pitchFamily="34" charset="0"/>
              </a:defRPr>
            </a:lvl7pPr>
            <a:lvl8pPr marL="3422650" indent="-227013" eaLnBrk="0" fontAlgn="base" hangingPunct="0">
              <a:spcBef>
                <a:spcPct val="0"/>
              </a:spcBef>
              <a:spcAft>
                <a:spcPct val="0"/>
              </a:spcAft>
              <a:defRPr>
                <a:solidFill>
                  <a:schemeClr val="tx1"/>
                </a:solidFill>
                <a:latin typeface="Calibri" panose="020F0502020204030204" pitchFamily="34" charset="0"/>
              </a:defRPr>
            </a:lvl8pPr>
            <a:lvl9pPr marL="3879850" indent="-227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06C0328-56A1-4098-8C51-6BC94B613FD1}" type="datetime1">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3/24/2020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534" name="Footer Placeholder 5">
            <a:extLst>
              <a:ext uri="{FF2B5EF4-FFF2-40B4-BE49-F238E27FC236}">
                <a16:creationId xmlns:a16="http://schemas.microsoft.com/office/drawing/2014/main" id="{9362FA8B-AFC4-419D-86E5-C89BE82B795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eaLnBrk="0" fontAlgn="base" hangingPunct="0">
              <a:spcBef>
                <a:spcPct val="0"/>
              </a:spcBef>
              <a:spcAft>
                <a:spcPct val="0"/>
              </a:spcAft>
              <a:defRPr>
                <a:solidFill>
                  <a:schemeClr val="tx1"/>
                </a:solidFill>
                <a:latin typeface="Calibri" panose="020F0502020204030204" pitchFamily="34" charset="0"/>
              </a:defRPr>
            </a:lvl6pPr>
            <a:lvl7pPr marL="2965450" indent="-227013" eaLnBrk="0" fontAlgn="base" hangingPunct="0">
              <a:spcBef>
                <a:spcPct val="0"/>
              </a:spcBef>
              <a:spcAft>
                <a:spcPct val="0"/>
              </a:spcAft>
              <a:defRPr>
                <a:solidFill>
                  <a:schemeClr val="tx1"/>
                </a:solidFill>
                <a:latin typeface="Calibri" panose="020F0502020204030204" pitchFamily="34" charset="0"/>
              </a:defRPr>
            </a:lvl7pPr>
            <a:lvl8pPr marL="3422650" indent="-227013" eaLnBrk="0" fontAlgn="base" hangingPunct="0">
              <a:spcBef>
                <a:spcPct val="0"/>
              </a:spcBef>
              <a:spcAft>
                <a:spcPct val="0"/>
              </a:spcAft>
              <a:defRPr>
                <a:solidFill>
                  <a:schemeClr val="tx1"/>
                </a:solidFill>
                <a:latin typeface="Calibri" panose="020F0502020204030204" pitchFamily="34" charset="0"/>
              </a:defRPr>
            </a:lvl8pPr>
            <a:lvl9pPr marL="3879850" indent="-227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BMP Database Update to EWRI</a:t>
            </a:r>
          </a:p>
        </p:txBody>
      </p:sp>
      <p:sp>
        <p:nvSpPr>
          <p:cNvPr id="22535" name="Slide Number Placeholder 6">
            <a:extLst>
              <a:ext uri="{FF2B5EF4-FFF2-40B4-BE49-F238E27FC236}">
                <a16:creationId xmlns:a16="http://schemas.microsoft.com/office/drawing/2014/main" id="{85EC091F-302A-4945-B57E-9BA7E8A8E6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9775" indent="-284163">
              <a:defRPr>
                <a:solidFill>
                  <a:schemeClr val="tx1"/>
                </a:solidFill>
                <a:latin typeface="Calibri" panose="020F0502020204030204" pitchFamily="34" charset="0"/>
              </a:defRPr>
            </a:lvl2pPr>
            <a:lvl3pPr marL="1139825" indent="-227013">
              <a:defRPr>
                <a:solidFill>
                  <a:schemeClr val="tx1"/>
                </a:solidFill>
                <a:latin typeface="Calibri" panose="020F0502020204030204" pitchFamily="34" charset="0"/>
              </a:defRPr>
            </a:lvl3pPr>
            <a:lvl4pPr marL="1595438" indent="-227013">
              <a:defRPr>
                <a:solidFill>
                  <a:schemeClr val="tx1"/>
                </a:solidFill>
                <a:latin typeface="Calibri" panose="020F0502020204030204" pitchFamily="34" charset="0"/>
              </a:defRPr>
            </a:lvl4pPr>
            <a:lvl5pPr marL="2051050" indent="-227013">
              <a:defRPr>
                <a:solidFill>
                  <a:schemeClr val="tx1"/>
                </a:solidFill>
                <a:latin typeface="Calibri" panose="020F0502020204030204" pitchFamily="34" charset="0"/>
              </a:defRPr>
            </a:lvl5pPr>
            <a:lvl6pPr marL="2508250" indent="-227013" eaLnBrk="0" fontAlgn="base" hangingPunct="0">
              <a:spcBef>
                <a:spcPct val="0"/>
              </a:spcBef>
              <a:spcAft>
                <a:spcPct val="0"/>
              </a:spcAft>
              <a:defRPr>
                <a:solidFill>
                  <a:schemeClr val="tx1"/>
                </a:solidFill>
                <a:latin typeface="Calibri" panose="020F0502020204030204" pitchFamily="34" charset="0"/>
              </a:defRPr>
            </a:lvl6pPr>
            <a:lvl7pPr marL="2965450" indent="-227013" eaLnBrk="0" fontAlgn="base" hangingPunct="0">
              <a:spcBef>
                <a:spcPct val="0"/>
              </a:spcBef>
              <a:spcAft>
                <a:spcPct val="0"/>
              </a:spcAft>
              <a:defRPr>
                <a:solidFill>
                  <a:schemeClr val="tx1"/>
                </a:solidFill>
                <a:latin typeface="Calibri" panose="020F0502020204030204" pitchFamily="34" charset="0"/>
              </a:defRPr>
            </a:lvl7pPr>
            <a:lvl8pPr marL="3422650" indent="-227013" eaLnBrk="0" fontAlgn="base" hangingPunct="0">
              <a:spcBef>
                <a:spcPct val="0"/>
              </a:spcBef>
              <a:spcAft>
                <a:spcPct val="0"/>
              </a:spcAft>
              <a:defRPr>
                <a:solidFill>
                  <a:schemeClr val="tx1"/>
                </a:solidFill>
                <a:latin typeface="Calibri" panose="020F0502020204030204" pitchFamily="34" charset="0"/>
              </a:defRPr>
            </a:lvl8pPr>
            <a:lvl9pPr marL="3879850" indent="-227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70CD62-1269-420F-8F1F-D8FEEBAF6DC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426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DOT portal development, additional DOT parameters were added to the watershed table and the BMP Design and Monitoring/Instrumentation</a:t>
            </a:r>
            <a:r>
              <a:rPr lang="en-US" baseline="0" dirty="0"/>
              <a:t> tables were simplified.  It is now much easier to create queries based on these changes.</a:t>
            </a:r>
            <a:endParaRPr lang="en-US" dirty="0"/>
          </a:p>
        </p:txBody>
      </p:sp>
      <p:sp>
        <p:nvSpPr>
          <p:cNvPr id="4" name="Slide Number Placeholder 3"/>
          <p:cNvSpPr>
            <a:spLocks noGrp="1"/>
          </p:cNvSpPr>
          <p:nvPr>
            <p:ph type="sldNum" sz="quarter" idx="10"/>
          </p:nvPr>
        </p:nvSpPr>
        <p:spPr/>
        <p:txBody>
          <a:bodyPr/>
          <a:lstStyle/>
          <a:p>
            <a:fld id="{A9D9B287-590E-4997-ADD9-6DDBC2ABECFE}" type="slidenum">
              <a:rPr lang="en-US" smtClean="0"/>
              <a:t>9</a:t>
            </a:fld>
            <a:endParaRPr lang="en-US" dirty="0"/>
          </a:p>
        </p:txBody>
      </p:sp>
    </p:spTree>
    <p:extLst>
      <p:ext uri="{BB962C8B-B14F-4D97-AF65-F5344CB8AC3E}">
        <p14:creationId xmlns:p14="http://schemas.microsoft.com/office/powerpoint/2010/main" val="401223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data query includes selecting from the query field drop down menus starting with a water quality parameter group and parameter.  </a:t>
            </a:r>
          </a:p>
          <a:p>
            <a:endParaRPr lang="en-US" dirty="0"/>
          </a:p>
          <a:p>
            <a:r>
              <a:rPr lang="en-US" dirty="0"/>
              <a:t>The other fields are optional and the tool updates to display the number of inflow and outflow records that are available following each field selection. </a:t>
            </a:r>
          </a:p>
          <a:p>
            <a:endParaRPr lang="en-US" dirty="0"/>
          </a:p>
          <a:p>
            <a:r>
              <a:rPr lang="en-US" dirty="0"/>
              <a:t>EPA rain zones can be used to group studies based on general climate conditions.  This geographic grouping was selected instead of state boundaries because many states have more than one climate region.  Also, there are currently several states without any BMP data. </a:t>
            </a:r>
          </a:p>
          <a:p>
            <a:endParaRPr lang="en-US" dirty="0"/>
          </a:p>
          <a:p>
            <a:r>
              <a:rPr lang="en-US" dirty="0"/>
              <a:t>Average Annual Daily Traffic (AADT) selections are currently disabled due to limited data currently available for the applicable highway sites.  This feature will be enabled in the future after additional AADT site data are added to the BMP Database.  </a:t>
            </a:r>
          </a:p>
          <a:p>
            <a:endParaRPr lang="en-US" dirty="0"/>
          </a:p>
          <a:p>
            <a:r>
              <a:rPr lang="en-US" dirty="0"/>
              <a:t>Downloaded data will include AADT data if available</a:t>
            </a:r>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12</a:t>
            </a:fld>
            <a:endParaRPr lang="en-US" dirty="0"/>
          </a:p>
        </p:txBody>
      </p:sp>
    </p:spTree>
    <p:extLst>
      <p:ext uri="{BB962C8B-B14F-4D97-AF65-F5344CB8AC3E}">
        <p14:creationId xmlns:p14="http://schemas.microsoft.com/office/powerpoint/2010/main" val="407823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Various summary statistics of influent and effluent concentrations are produced and compared by the tool. </a:t>
            </a:r>
          </a:p>
          <a:p>
            <a:r>
              <a:rPr lang="en-US" dirty="0"/>
              <a:t>Number of EMCs – is the total number of storm event mean concentrations (EMCs)</a:t>
            </a:r>
          </a:p>
          <a:p>
            <a:r>
              <a:rPr lang="en-US" dirty="0"/>
              <a:t>Percent of NDs – is the percentage of the total number of storm event samples that were below detection limits</a:t>
            </a:r>
          </a:p>
          <a:p>
            <a:endParaRPr lang="en-US" dirty="0"/>
          </a:p>
          <a:p>
            <a:endParaRPr lang="en-US" dirty="0"/>
          </a:p>
          <a:p>
            <a:r>
              <a:rPr lang="en-US" dirty="0"/>
              <a:t>Hypothesis testing is used to evaluate whether the influent and effluent concentrations are statistically different from each other.</a:t>
            </a:r>
          </a:p>
          <a:p>
            <a:endParaRPr lang="en-US" dirty="0"/>
          </a:p>
          <a:p>
            <a:pPr marL="171450" indent="-171450">
              <a:buFont typeface="Arial" panose="020B0604020202020204" pitchFamily="34" charset="0"/>
              <a:buChar char="•"/>
            </a:pPr>
            <a:r>
              <a:rPr lang="en-US" dirty="0"/>
              <a:t>Mann-Whitney rank sum test: evaluates whether the medians of the inflow and outflow EMCs are equal.  This test assumes the inflow and outflow EMCs are independent.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Wilcoxon signed rank test: evaluates whether the median of the differences of the inflow and outflow EMCs is greater than zero. This test assumes the inflow and outflow EMCs are dependent (paired). </a:t>
            </a:r>
          </a:p>
          <a:p>
            <a:pPr marL="171450" indent="-171450">
              <a:buFont typeface="Arial" panose="020B0604020202020204" pitchFamily="34" charset="0"/>
              <a:buChar char="•"/>
            </a:pPr>
            <a:r>
              <a:rPr lang="en-US" dirty="0"/>
              <a:t>t-Test: evaluates whether the means of the inflow and outflow EMCs are equal.  This test assumes that the inflow and outflow EMCs are normally distributed.  This test is run on the raw data and log-transformed data.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p-value resulting from a test is less than the selected alpha (a) significance value, then the null hypothesis the data sets are equal is rejected.  </a:t>
            </a:r>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13</a:t>
            </a:fld>
            <a:endParaRPr lang="en-US" dirty="0"/>
          </a:p>
        </p:txBody>
      </p:sp>
    </p:spTree>
    <p:extLst>
      <p:ext uri="{BB962C8B-B14F-4D97-AF65-F5344CB8AC3E}">
        <p14:creationId xmlns:p14="http://schemas.microsoft.com/office/powerpoint/2010/main" val="158175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data plots in the tool are interactive. Users can hover over the data points to identify their values and can zoom and pan on the plots. </a:t>
            </a:r>
          </a:p>
          <a:p>
            <a:endParaRPr lang="en-US" dirty="0"/>
          </a:p>
          <a:p>
            <a:r>
              <a:rPr lang="en-US" dirty="0"/>
              <a:t>Influent/Effluent box plots and probability plots provide a visual summary of the influent and effluent data distributions.  Both show the data plotted on a log scale.  </a:t>
            </a:r>
          </a:p>
          <a:p>
            <a:endParaRPr lang="en-US" dirty="0"/>
          </a:p>
          <a:p>
            <a:r>
              <a:rPr lang="en-US" dirty="0"/>
              <a:t>The box plots show the central tendencies, interquartile ranges (25</a:t>
            </a:r>
            <a:r>
              <a:rPr lang="en-US" baseline="30000" dirty="0"/>
              <a:t>th</a:t>
            </a:r>
            <a:r>
              <a:rPr lang="en-US" dirty="0"/>
              <a:t> and 75</a:t>
            </a:r>
            <a:r>
              <a:rPr lang="en-US" baseline="30000" dirty="0"/>
              <a:t>th</a:t>
            </a:r>
            <a:r>
              <a:rPr lang="en-US" dirty="0"/>
              <a:t> percentiles), upper and lower fences (1.5xIQR away from upper and lower quartiles), and identify potential outlier values.  The dot plots next to each boxplot shows the full range of data. </a:t>
            </a:r>
          </a:p>
          <a:p>
            <a:endParaRPr lang="en-US" dirty="0"/>
          </a:p>
          <a:p>
            <a:r>
              <a:rPr lang="en-US" dirty="0"/>
              <a:t>The probability plots include independently ranked influent and effluent data plotted on a normal probability scale (theoretical quantiles = Z score).  Because the y-axis is log scale, if the data plot on a straight line on the probability plot, the data may be lognormally distributed.  It is important to note that the influent and effluent values are not paired by storm event in these plots.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9D9B287-590E-4997-ADD9-6DDBC2ABECFE}" type="slidenum">
              <a:rPr lang="en-US" smtClean="0"/>
              <a:t>14</a:t>
            </a:fld>
            <a:endParaRPr lang="en-US" dirty="0"/>
          </a:p>
        </p:txBody>
      </p:sp>
    </p:spTree>
    <p:extLst>
      <p:ext uri="{BB962C8B-B14F-4D97-AF65-F5344CB8AC3E}">
        <p14:creationId xmlns:p14="http://schemas.microsoft.com/office/powerpoint/2010/main" val="3366923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9105901" cy="6858000"/>
          </a:xfrm>
          <a:prstGeom prst="rect">
            <a:avLst/>
          </a:prstGeom>
        </p:spPr>
      </p:pic>
      <p:sp>
        <p:nvSpPr>
          <p:cNvPr id="18" name="Rectangle 17"/>
          <p:cNvSpPr/>
          <p:nvPr userDrawn="1"/>
        </p:nvSpPr>
        <p:spPr>
          <a:xfrm>
            <a:off x="2" y="1"/>
            <a:ext cx="12191999" cy="5645727"/>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12224" y="4114801"/>
            <a:ext cx="7163981" cy="762000"/>
          </a:xfrm>
        </p:spPr>
        <p:txBody>
          <a:bodyPr/>
          <a:lstStyle/>
          <a:p>
            <a:r>
              <a:rPr lang="en-US" dirty="0"/>
              <a:t>Click to edit Master title</a:t>
            </a:r>
          </a:p>
        </p:txBody>
      </p:sp>
      <p:sp>
        <p:nvSpPr>
          <p:cNvPr id="3" name="Subtitle 2"/>
          <p:cNvSpPr>
            <a:spLocks noGrp="1"/>
          </p:cNvSpPr>
          <p:nvPr>
            <p:ph type="subTitle" idx="1" hasCustomPrompt="1"/>
          </p:nvPr>
        </p:nvSpPr>
        <p:spPr>
          <a:xfrm>
            <a:off x="812225" y="5029203"/>
            <a:ext cx="7205436" cy="256306"/>
          </a:xfrm>
        </p:spPr>
        <p:txBody>
          <a:bodyPr/>
          <a:lstStyle>
            <a:lvl1pPr marL="0" indent="0" algn="l">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812225" y="5313076"/>
            <a:ext cx="7204940" cy="332652"/>
          </a:xfrm>
        </p:spPr>
        <p:txBody>
          <a:bodyPr>
            <a:normAutofit/>
          </a:bodyPr>
          <a:lstStyle>
            <a:lvl1pPr marL="0" indent="0">
              <a:buFontTx/>
              <a:buNone/>
              <a:defRPr sz="1200" baseline="0">
                <a:solidFill>
                  <a:schemeClr val="bg1"/>
                </a:solidFill>
              </a:defRPr>
            </a:lvl1pPr>
          </a:lstStyle>
          <a:p>
            <a:pPr lvl="0"/>
            <a:r>
              <a:rPr lang="en-US" dirty="0"/>
              <a:t>Click to add presenter name and date | xx.xx.2016</a:t>
            </a:r>
          </a:p>
        </p:txBody>
      </p:sp>
      <p:sp>
        <p:nvSpPr>
          <p:cNvPr id="29" name="Picture Placeholder 28"/>
          <p:cNvSpPr>
            <a:spLocks noGrp="1"/>
          </p:cNvSpPr>
          <p:nvPr>
            <p:ph type="pic" sz="quarter" idx="11" hasCustomPrompt="1"/>
          </p:nvPr>
        </p:nvSpPr>
        <p:spPr>
          <a:xfrm>
            <a:off x="801994" y="762000"/>
            <a:ext cx="10953749" cy="3074988"/>
          </a:xfrm>
        </p:spPr>
        <p:txBody>
          <a:bodyPr/>
          <a:lstStyle>
            <a:lvl1pPr>
              <a:defRPr baseline="0"/>
            </a:lvl1pPr>
          </a:lstStyle>
          <a:p>
            <a:r>
              <a:rPr lang="en-US" dirty="0"/>
              <a:t>Insert horizontal image in this space</a:t>
            </a:r>
          </a:p>
        </p:txBody>
      </p:sp>
    </p:spTree>
    <p:extLst>
      <p:ext uri="{BB962C8B-B14F-4D97-AF65-F5344CB8AC3E}">
        <p14:creationId xmlns:p14="http://schemas.microsoft.com/office/powerpoint/2010/main" val="146783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609600" y="1266826"/>
            <a:ext cx="53848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266826"/>
            <a:ext cx="53848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Tree>
    <p:extLst>
      <p:ext uri="{BB962C8B-B14F-4D97-AF65-F5344CB8AC3E}">
        <p14:creationId xmlns:p14="http://schemas.microsoft.com/office/powerpoint/2010/main" val="227041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25035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2"/>
            <a:ext cx="6804131" cy="5124449"/>
          </a:xfrm>
          <a:prstGeom prst="rect">
            <a:avLst/>
          </a:prstGeom>
        </p:spPr>
      </p:pic>
      <p:sp>
        <p:nvSpPr>
          <p:cNvPr id="3" name="Rectangle 2"/>
          <p:cNvSpPr/>
          <p:nvPr userDrawn="1"/>
        </p:nvSpPr>
        <p:spPr>
          <a:xfrm>
            <a:off x="0" y="1"/>
            <a:ext cx="12192000" cy="5153025"/>
          </a:xfrm>
          <a:prstGeom prst="rect">
            <a:avLst/>
          </a:prstGeom>
          <a:solidFill>
            <a:srgbClr val="0096D6">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3796146" y="2424113"/>
            <a:ext cx="78231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291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2"/>
            <a:ext cx="6804131" cy="5124449"/>
          </a:xfrm>
          <a:prstGeom prst="rect">
            <a:avLst/>
          </a:prstGeom>
        </p:spPr>
      </p:pic>
      <p:sp>
        <p:nvSpPr>
          <p:cNvPr id="9" name="Rectangle 8"/>
          <p:cNvSpPr/>
          <p:nvPr userDrawn="1"/>
        </p:nvSpPr>
        <p:spPr>
          <a:xfrm>
            <a:off x="0" y="1"/>
            <a:ext cx="12192000" cy="5153025"/>
          </a:xfrm>
          <a:prstGeom prst="rect">
            <a:avLst/>
          </a:prstGeom>
          <a:solidFill>
            <a:srgbClr val="5E973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3796146" y="2424113"/>
            <a:ext cx="78231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1497732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2"/>
            <a:ext cx="6804131" cy="5124449"/>
          </a:xfrm>
          <a:prstGeom prst="rect">
            <a:avLst/>
          </a:prstGeom>
        </p:spPr>
      </p:pic>
      <p:sp>
        <p:nvSpPr>
          <p:cNvPr id="11" name="Rectangle 10"/>
          <p:cNvSpPr/>
          <p:nvPr userDrawn="1"/>
        </p:nvSpPr>
        <p:spPr>
          <a:xfrm>
            <a:off x="0" y="1"/>
            <a:ext cx="12192000" cy="5181599"/>
          </a:xfrm>
          <a:prstGeom prst="rect">
            <a:avLst/>
          </a:prstGeom>
          <a:solidFill>
            <a:srgbClr val="00689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9"/>
          <p:cNvSpPr>
            <a:spLocks noGrp="1"/>
          </p:cNvSpPr>
          <p:nvPr>
            <p:ph type="body" sz="quarter" idx="10" hasCustomPrompt="1"/>
          </p:nvPr>
        </p:nvSpPr>
        <p:spPr>
          <a:xfrm>
            <a:off x="3796146" y="2424113"/>
            <a:ext cx="7823199" cy="769937"/>
          </a:xfrm>
          <a:prstGeom prst="rect">
            <a:avLst/>
          </a:prstGeom>
        </p:spPr>
        <p:txBody>
          <a:bodyPr/>
          <a:lstStyle>
            <a:lvl1pPr marL="0" indent="0" algn="r">
              <a:buNone/>
              <a:defRPr sz="2600">
                <a:solidFill>
                  <a:schemeClr val="bg1"/>
                </a:solidFill>
                <a:latin typeface="Arial" panose="020B0604020202020204" pitchFamily="34" charset="0"/>
                <a:cs typeface="Arial" panose="020B0604020202020204" pitchFamily="34" charset="0"/>
              </a:defRPr>
            </a:lvl1pPr>
          </a:lstStyle>
          <a:p>
            <a:pPr lvl="0"/>
            <a:r>
              <a:rPr lang="en-US" dirty="0"/>
              <a:t>Click to edit divider slide text</a:t>
            </a:r>
          </a:p>
        </p:txBody>
      </p:sp>
    </p:spTree>
    <p:extLst>
      <p:ext uri="{BB962C8B-B14F-4D97-AF65-F5344CB8AC3E}">
        <p14:creationId xmlns:p14="http://schemas.microsoft.com/office/powerpoint/2010/main" val="396184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41992" y="3326145"/>
            <a:ext cx="7548824" cy="1646307"/>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4519857" y="6482698"/>
            <a:ext cx="1400847"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344973" y="4972052"/>
            <a:ext cx="3917951" cy="514349"/>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1354" y="6388545"/>
            <a:ext cx="1842324" cy="448721"/>
          </a:xfrm>
          <a:prstGeom prst="rect">
            <a:avLst/>
          </a:prstGeom>
        </p:spPr>
      </p:pic>
    </p:spTree>
    <p:extLst>
      <p:ext uri="{BB962C8B-B14F-4D97-AF65-F5344CB8AC3E}">
        <p14:creationId xmlns:p14="http://schemas.microsoft.com/office/powerpoint/2010/main" val="340086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dirty="0"/>
          </a:p>
        </p:txBody>
      </p:sp>
      <p:sp>
        <p:nvSpPr>
          <p:cNvPr id="13" name="Text Placeholder 12"/>
          <p:cNvSpPr>
            <a:spLocks noGrp="1"/>
          </p:cNvSpPr>
          <p:nvPr>
            <p:ph type="body" sz="quarter" idx="13"/>
          </p:nvPr>
        </p:nvSpPr>
        <p:spPr>
          <a:xfrm>
            <a:off x="281870" y="4852526"/>
            <a:ext cx="6101851" cy="467783"/>
          </a:xfrm>
        </p:spPr>
        <p:txBody>
          <a:bodyPr/>
          <a:lstStyle>
            <a:lvl1pPr>
              <a:defRPr b="0"/>
            </a:lvl1pPr>
          </a:lstStyle>
          <a:p>
            <a:pPr lvl="0"/>
            <a:r>
              <a:rPr lang="en-US" dirty="0"/>
              <a:t>Click to edit</a:t>
            </a:r>
          </a:p>
        </p:txBody>
      </p:sp>
      <p:sp>
        <p:nvSpPr>
          <p:cNvPr id="17" name="Title 16"/>
          <p:cNvSpPr>
            <a:spLocks noGrp="1"/>
          </p:cNvSpPr>
          <p:nvPr>
            <p:ph type="title"/>
          </p:nvPr>
        </p:nvSpPr>
        <p:spPr>
          <a:xfrm>
            <a:off x="273051" y="3113001"/>
            <a:ext cx="10972800" cy="114300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73051" y="4043009"/>
            <a:ext cx="5145616" cy="374649"/>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81870" y="5397122"/>
            <a:ext cx="6101851" cy="467783"/>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71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01497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sp>
        <p:nvSpPr>
          <p:cNvPr id="7" name="Text Placeholder 6"/>
          <p:cNvSpPr>
            <a:spLocks noGrp="1"/>
          </p:cNvSpPr>
          <p:nvPr>
            <p:ph type="body" sz="quarter" idx="13"/>
          </p:nvPr>
        </p:nvSpPr>
        <p:spPr>
          <a:xfrm>
            <a:off x="154519" y="965201"/>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1104837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dirty="0"/>
          </a:p>
        </p:txBody>
      </p:sp>
      <p:graphicFrame>
        <p:nvGraphicFramePr>
          <p:cNvPr id="5" name="Table 4"/>
          <p:cNvGraphicFramePr>
            <a:graphicFrameLocks noGrp="1"/>
          </p:cNvGraphicFramePr>
          <p:nvPr userDrawn="1"/>
        </p:nvGraphicFramePr>
        <p:xfrm>
          <a:off x="273051" y="1403202"/>
          <a:ext cx="7938199" cy="2913169"/>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9" y="965201"/>
            <a:ext cx="5971116" cy="349251"/>
          </a:xfrm>
        </p:spPr>
        <p:txBody>
          <a:bodyPr/>
          <a:lstStyle/>
          <a:p>
            <a:pPr lvl="0"/>
            <a:r>
              <a:rPr lang="en-US" dirty="0"/>
              <a:t>Click to edit Master text styles</a:t>
            </a:r>
          </a:p>
        </p:txBody>
      </p:sp>
    </p:spTree>
    <p:extLst>
      <p:ext uri="{BB962C8B-B14F-4D97-AF65-F5344CB8AC3E}">
        <p14:creationId xmlns:p14="http://schemas.microsoft.com/office/powerpoint/2010/main" val="289587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1101" y="4267047"/>
            <a:ext cx="2629408" cy="62990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334" t="2469" r="-27514" b="3934"/>
          <a:stretch/>
        </p:blipFill>
        <p:spPr>
          <a:xfrm>
            <a:off x="0" y="1"/>
            <a:ext cx="12192000" cy="6858000"/>
          </a:xfrm>
          <a:prstGeom prst="rect">
            <a:avLst/>
          </a:prstGeom>
        </p:spPr>
      </p:pic>
      <p:sp>
        <p:nvSpPr>
          <p:cNvPr id="14" name="Rectangle 13"/>
          <p:cNvSpPr/>
          <p:nvPr userDrawn="1"/>
        </p:nvSpPr>
        <p:spPr>
          <a:xfrm>
            <a:off x="1" y="1"/>
            <a:ext cx="12191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319460" y="1520457"/>
            <a:ext cx="5655163" cy="762000"/>
          </a:xfrm>
        </p:spPr>
        <p:txBody>
          <a:bodyPr/>
          <a:lstStyle>
            <a:lvl1pPr algn="ctr">
              <a:defRPr/>
            </a:lvl1pPr>
          </a:lstStyle>
          <a:p>
            <a:r>
              <a:rPr lang="en-US" dirty="0"/>
              <a:t>Click to edit Master title</a:t>
            </a:r>
          </a:p>
        </p:txBody>
      </p:sp>
      <p:sp>
        <p:nvSpPr>
          <p:cNvPr id="3" name="Subtitle 2"/>
          <p:cNvSpPr>
            <a:spLocks noGrp="1"/>
          </p:cNvSpPr>
          <p:nvPr>
            <p:ph type="subTitle" idx="1" hasCustomPrompt="1"/>
          </p:nvPr>
        </p:nvSpPr>
        <p:spPr>
          <a:xfrm>
            <a:off x="7354241" y="2831807"/>
            <a:ext cx="3585604" cy="256306"/>
          </a:xfrm>
        </p:spPr>
        <p:txBody>
          <a:bodyPr/>
          <a:lstStyle>
            <a:lvl1pPr marL="0" indent="0" algn="ct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6595229" y="3115680"/>
            <a:ext cx="5103628" cy="332652"/>
          </a:xfrm>
        </p:spPr>
        <p:txBody>
          <a:bodyPr>
            <a:normAutofit/>
          </a:bodyPr>
          <a:lstStyle>
            <a:lvl1pPr marL="0" indent="0" algn="ctr">
              <a:buFontTx/>
              <a:buNone/>
              <a:defRPr sz="1200">
                <a:solidFill>
                  <a:schemeClr val="bg1"/>
                </a:solidFill>
              </a:defRPr>
            </a:lvl1pPr>
          </a:lstStyle>
          <a:p>
            <a:pPr lvl="0"/>
            <a:r>
              <a:rPr lang="en-US" dirty="0"/>
              <a:t>Click to add presenter name and date | xx.xx.2016</a:t>
            </a:r>
          </a:p>
        </p:txBody>
      </p:sp>
      <p:sp>
        <p:nvSpPr>
          <p:cNvPr id="5" name="Picture Placeholder 4"/>
          <p:cNvSpPr>
            <a:spLocks noGrp="1"/>
          </p:cNvSpPr>
          <p:nvPr>
            <p:ph type="pic" sz="quarter" idx="11" hasCustomPrompt="1"/>
          </p:nvPr>
        </p:nvSpPr>
        <p:spPr>
          <a:xfrm>
            <a:off x="608641" y="339726"/>
            <a:ext cx="5219700" cy="5021263"/>
          </a:xfrm>
        </p:spPr>
        <p:txBody>
          <a:bodyPr/>
          <a:lstStyle>
            <a:lvl1pPr>
              <a:defRPr baseline="0"/>
            </a:lvl1pPr>
          </a:lstStyle>
          <a:p>
            <a:r>
              <a:rPr lang="en-US" dirty="0"/>
              <a:t>Insert Vertical Image in this space</a:t>
            </a:r>
          </a:p>
        </p:txBody>
      </p:sp>
    </p:spTree>
    <p:extLst>
      <p:ext uri="{BB962C8B-B14F-4D97-AF65-F5344CB8AC3E}">
        <p14:creationId xmlns:p14="http://schemas.microsoft.com/office/powerpoint/2010/main" val="1869078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E8B56F6-61D2-4FFB-BB97-3030A8CEE829}" type="datetimeFigureOut">
              <a:rPr lang="en-US" smtClean="0"/>
              <a:pPr>
                <a:defRPr/>
              </a:pPr>
              <a:t>3/24/2020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3534BEA-78DB-46BE-AD92-02681FA89F82}" type="slidenum">
              <a:rPr lang="en-US" smtClean="0"/>
              <a:pPr>
                <a:defRPr/>
              </a:pPr>
              <a:t>‹#›</a:t>
            </a:fld>
            <a:endParaRPr lang="en-US" dirty="0"/>
          </a:p>
        </p:txBody>
      </p:sp>
    </p:spTree>
    <p:extLst>
      <p:ext uri="{BB962C8B-B14F-4D97-AF65-F5344CB8AC3E}">
        <p14:creationId xmlns:p14="http://schemas.microsoft.com/office/powerpoint/2010/main" val="180483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1225"/>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76350"/>
            <a:ext cx="10515600" cy="4900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C062CD1-6856-4BE6-A767-A772C708C152}" type="datetimeFigureOut">
              <a:rPr lang="en-US" smtClean="0"/>
              <a:pPr>
                <a:defRPr/>
              </a:pPr>
              <a:t>3/24/2020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936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F6E5002-8180-4822-86C5-C380E579ED44}" type="datetimeFigureOut">
              <a:rPr lang="en-US" smtClean="0"/>
              <a:pPr>
                <a:defRPr/>
              </a:pPr>
              <a:t>3/24/2020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C3BD574-2074-4D1F-852B-57B81465BE43}" type="slidenum">
              <a:rPr lang="en-US" smtClean="0"/>
              <a:pPr>
                <a:defRPr/>
              </a:pPr>
              <a:t>‹#›</a:t>
            </a:fld>
            <a:endParaRPr lang="en-US" dirty="0"/>
          </a:p>
        </p:txBody>
      </p:sp>
    </p:spTree>
    <p:extLst>
      <p:ext uri="{BB962C8B-B14F-4D97-AF65-F5344CB8AC3E}">
        <p14:creationId xmlns:p14="http://schemas.microsoft.com/office/powerpoint/2010/main" val="187945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E101E8C-441A-499D-A3B5-777196E8D8AE}" type="datetimeFigureOut">
              <a:rPr lang="en-US" smtClean="0"/>
              <a:pPr>
                <a:defRPr/>
              </a:pPr>
              <a:t>3/24/2020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FA9ABF6-B41C-41C6-93E6-B084B3CC92E7}" type="slidenum">
              <a:rPr lang="en-US" smtClean="0"/>
              <a:pPr>
                <a:defRPr/>
              </a:pPr>
              <a:t>‹#›</a:t>
            </a:fld>
            <a:endParaRPr lang="en-US" dirty="0"/>
          </a:p>
        </p:txBody>
      </p:sp>
    </p:spTree>
    <p:extLst>
      <p:ext uri="{BB962C8B-B14F-4D97-AF65-F5344CB8AC3E}">
        <p14:creationId xmlns:p14="http://schemas.microsoft.com/office/powerpoint/2010/main" val="2488125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C16279E-DB51-4D36-BB41-B94E31C7E918}" type="datetimeFigureOut">
              <a:rPr lang="en-US" smtClean="0"/>
              <a:pPr>
                <a:defRPr/>
              </a:pPr>
              <a:t>3/24/2020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36D0417-8BE1-49E8-A117-380C3473C446}" type="slidenum">
              <a:rPr lang="en-US" smtClean="0"/>
              <a:pPr>
                <a:defRPr/>
              </a:pPr>
              <a:t>‹#›</a:t>
            </a:fld>
            <a:endParaRPr lang="en-US" dirty="0"/>
          </a:p>
        </p:txBody>
      </p:sp>
    </p:spTree>
    <p:extLst>
      <p:ext uri="{BB962C8B-B14F-4D97-AF65-F5344CB8AC3E}">
        <p14:creationId xmlns:p14="http://schemas.microsoft.com/office/powerpoint/2010/main" val="252613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2FA02C4-49FB-43CD-9E2E-8CF9B21E2EB5}" type="datetimeFigureOut">
              <a:rPr lang="en-US" smtClean="0"/>
              <a:pPr>
                <a:defRPr/>
              </a:pPr>
              <a:t>3/24/2020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A9F285F-3F6C-4A56-AD77-699F85662F78}" type="slidenum">
              <a:rPr lang="en-US" smtClean="0"/>
              <a:pPr>
                <a:defRPr/>
              </a:pPr>
              <a:t>‹#›</a:t>
            </a:fld>
            <a:endParaRPr lang="en-US" dirty="0"/>
          </a:p>
        </p:txBody>
      </p:sp>
    </p:spTree>
    <p:extLst>
      <p:ext uri="{BB962C8B-B14F-4D97-AF65-F5344CB8AC3E}">
        <p14:creationId xmlns:p14="http://schemas.microsoft.com/office/powerpoint/2010/main" val="3936432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004E23-5DDB-4919-A11F-1F1C4058659D}" type="datetimeFigureOut">
              <a:rPr lang="en-US" smtClean="0"/>
              <a:pPr>
                <a:defRPr/>
              </a:pPr>
              <a:t>3/24/2020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256B8CD-A664-4248-BC0A-3DFE3A57B547}" type="slidenum">
              <a:rPr lang="en-US" smtClean="0"/>
              <a:pPr>
                <a:defRPr/>
              </a:pPr>
              <a:t>‹#›</a:t>
            </a:fld>
            <a:endParaRPr lang="en-US" dirty="0"/>
          </a:p>
        </p:txBody>
      </p:sp>
    </p:spTree>
    <p:extLst>
      <p:ext uri="{BB962C8B-B14F-4D97-AF65-F5344CB8AC3E}">
        <p14:creationId xmlns:p14="http://schemas.microsoft.com/office/powerpoint/2010/main" val="1977788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0A39A4D-714D-4FEC-B2C6-307C3F819256}" type="datetimeFigureOut">
              <a:rPr lang="en-US" smtClean="0"/>
              <a:pPr>
                <a:defRPr/>
              </a:pPr>
              <a:t>3/24/2020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F0F6D57-F586-4612-97FC-F602F8458A72}" type="slidenum">
              <a:rPr lang="en-US" smtClean="0"/>
              <a:pPr>
                <a:defRPr/>
              </a:pPr>
              <a:t>‹#›</a:t>
            </a:fld>
            <a:endParaRPr lang="en-US" dirty="0"/>
          </a:p>
        </p:txBody>
      </p:sp>
    </p:spTree>
    <p:extLst>
      <p:ext uri="{BB962C8B-B14F-4D97-AF65-F5344CB8AC3E}">
        <p14:creationId xmlns:p14="http://schemas.microsoft.com/office/powerpoint/2010/main" val="3578751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59BE44E-F7A6-44FF-83BC-CAC1B9EC73B0}" type="datetimeFigureOut">
              <a:rPr lang="en-US" smtClean="0"/>
              <a:pPr>
                <a:defRPr/>
              </a:pPr>
              <a:t>3/24/2020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0E48369-B3FA-4C1E-A520-73615DE69FDE}" type="slidenum">
              <a:rPr lang="en-US" smtClean="0"/>
              <a:pPr>
                <a:defRPr/>
              </a:pPr>
              <a:t>‹#›</a:t>
            </a:fld>
            <a:endParaRPr lang="en-US" dirty="0"/>
          </a:p>
        </p:txBody>
      </p:sp>
    </p:spTree>
    <p:extLst>
      <p:ext uri="{BB962C8B-B14F-4D97-AF65-F5344CB8AC3E}">
        <p14:creationId xmlns:p14="http://schemas.microsoft.com/office/powerpoint/2010/main" val="2474683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7586E61-5852-4EE4-8C40-62D9733F1F2B}" type="datetimeFigureOut">
              <a:rPr lang="en-US" smtClean="0"/>
              <a:pPr>
                <a:defRPr/>
              </a:pPr>
              <a:t>3/24/2020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EE4A5FF-DFFC-4999-9AE7-6B5DD035F1DF}" type="slidenum">
              <a:rPr lang="en-US" smtClean="0"/>
              <a:pPr>
                <a:defRPr/>
              </a:pPr>
              <a:t>‹#›</a:t>
            </a:fld>
            <a:endParaRPr lang="en-US" dirty="0"/>
          </a:p>
        </p:txBody>
      </p:sp>
    </p:spTree>
    <p:extLst>
      <p:ext uri="{BB962C8B-B14F-4D97-AF65-F5344CB8AC3E}">
        <p14:creationId xmlns:p14="http://schemas.microsoft.com/office/powerpoint/2010/main" val="405646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3" t="2469" r="4173" b="3934"/>
          <a:stretch/>
        </p:blipFill>
        <p:spPr>
          <a:xfrm>
            <a:off x="0" y="1"/>
            <a:ext cx="9105901" cy="6858000"/>
          </a:xfrm>
          <a:prstGeom prst="rect">
            <a:avLst/>
          </a:prstGeom>
        </p:spPr>
      </p:pic>
      <p:sp>
        <p:nvSpPr>
          <p:cNvPr id="16" name="Rectangle 15"/>
          <p:cNvSpPr/>
          <p:nvPr userDrawn="1"/>
        </p:nvSpPr>
        <p:spPr>
          <a:xfrm>
            <a:off x="1" y="1"/>
            <a:ext cx="12191999" cy="5676420"/>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120707" y="1321983"/>
            <a:ext cx="6906007" cy="762000"/>
          </a:xfrm>
        </p:spPr>
        <p:txBody>
          <a:bodyPr>
            <a:noAutofit/>
          </a:bodyPr>
          <a:lstStyle>
            <a:lvl1pPr algn="r">
              <a:defRPr sz="3600"/>
            </a:lvl1pPr>
          </a:lstStyle>
          <a:p>
            <a:r>
              <a:rPr lang="en-US" dirty="0"/>
              <a:t>Click to edit Master title</a:t>
            </a:r>
          </a:p>
        </p:txBody>
      </p:sp>
      <p:sp>
        <p:nvSpPr>
          <p:cNvPr id="3" name="Subtitle 2"/>
          <p:cNvSpPr>
            <a:spLocks noGrp="1"/>
          </p:cNvSpPr>
          <p:nvPr>
            <p:ph type="subTitle" idx="1" hasCustomPrompt="1"/>
          </p:nvPr>
        </p:nvSpPr>
        <p:spPr>
          <a:xfrm>
            <a:off x="7441110" y="2633333"/>
            <a:ext cx="3585604" cy="256306"/>
          </a:xfrm>
        </p:spPr>
        <p:txBody>
          <a:bodyPr/>
          <a:lstStyle>
            <a:lvl1pPr marL="0" indent="0" algn="r">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p:txBody>
      </p:sp>
      <p:sp>
        <p:nvSpPr>
          <p:cNvPr id="27" name="Text Placeholder 26"/>
          <p:cNvSpPr>
            <a:spLocks noGrp="1"/>
          </p:cNvSpPr>
          <p:nvPr>
            <p:ph type="body" sz="quarter" idx="10" hasCustomPrompt="1"/>
          </p:nvPr>
        </p:nvSpPr>
        <p:spPr>
          <a:xfrm>
            <a:off x="5923086" y="2917206"/>
            <a:ext cx="5103628" cy="332652"/>
          </a:xfrm>
        </p:spPr>
        <p:txBody>
          <a:bodyPr>
            <a:normAutofit/>
          </a:bodyPr>
          <a:lstStyle>
            <a:lvl1pPr marL="0" indent="0" algn="r">
              <a:buFontTx/>
              <a:buNone/>
              <a:defRPr sz="1200">
                <a:solidFill>
                  <a:schemeClr val="bg1"/>
                </a:solidFill>
              </a:defRPr>
            </a:lvl1pPr>
          </a:lstStyle>
          <a:p>
            <a:pPr lvl="0"/>
            <a:r>
              <a:rPr lang="en-US" dirty="0"/>
              <a:t>Click to add presenter name and date | xx.xx.2016</a:t>
            </a:r>
          </a:p>
        </p:txBody>
      </p:sp>
    </p:spTree>
    <p:extLst>
      <p:ext uri="{BB962C8B-B14F-4D97-AF65-F5344CB8AC3E}">
        <p14:creationId xmlns:p14="http://schemas.microsoft.com/office/powerpoint/2010/main" val="391412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503A6BD-420A-488C-AF3B-0976B990712D}" type="datetimeFigureOut">
              <a:rPr lang="en-US" smtClean="0"/>
              <a:pPr>
                <a:defRPr/>
              </a:pPr>
              <a:t>3/24/2020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1A2306-4501-458D-AE5D-C6F411BBA814}" type="slidenum">
              <a:rPr lang="en-US" smtClean="0"/>
              <a:pPr>
                <a:defRPr/>
              </a:pPr>
              <a:t>‹#›</a:t>
            </a:fld>
            <a:endParaRPr lang="en-US" dirty="0"/>
          </a:p>
        </p:txBody>
      </p:sp>
    </p:spTree>
    <p:extLst>
      <p:ext uri="{BB962C8B-B14F-4D97-AF65-F5344CB8AC3E}">
        <p14:creationId xmlns:p14="http://schemas.microsoft.com/office/powerpoint/2010/main" val="429421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10972799" cy="533400"/>
          </a:xfrm>
        </p:spPr>
        <p:txBody>
          <a:bodyPr>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976746"/>
            <a:ext cx="10972800" cy="5149418"/>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5522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10972799" cy="533400"/>
          </a:xfrm>
        </p:spPr>
        <p:txBody>
          <a:bodyPr>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09600" y="1357746"/>
            <a:ext cx="53848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357746"/>
            <a:ext cx="53848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a:t>
            </a:r>
          </a:p>
          <a:p>
            <a:pPr lvl="1"/>
            <a:r>
              <a:rPr lang="en-US" dirty="0"/>
              <a:t>Second level</a:t>
            </a:r>
          </a:p>
          <a:p>
            <a:pPr lvl="2"/>
            <a:r>
              <a:rPr lang="en-US" dirty="0"/>
              <a:t>Third level</a:t>
            </a:r>
          </a:p>
        </p:txBody>
      </p:sp>
    </p:spTree>
    <p:extLst>
      <p:ext uri="{BB962C8B-B14F-4D97-AF65-F5344CB8AC3E}">
        <p14:creationId xmlns:p14="http://schemas.microsoft.com/office/powerpoint/2010/main" val="4484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171450"/>
            <a:ext cx="11001374" cy="533400"/>
          </a:xfrm>
        </p:spPr>
        <p:txBody>
          <a:bodyPr>
            <a:norm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5203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86143-DD4B-435A-BCCE-65E9934D242F}" type="slidenum">
              <a:rPr lang="en-US" smtClean="0"/>
              <a:t>‹#›</a:t>
            </a:fld>
            <a:endParaRPr lang="en-US" dirty="0"/>
          </a:p>
        </p:txBody>
      </p:sp>
    </p:spTree>
    <p:extLst>
      <p:ext uri="{BB962C8B-B14F-4D97-AF65-F5344CB8AC3E}">
        <p14:creationId xmlns:p14="http://schemas.microsoft.com/office/powerpoint/2010/main" val="426276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C6050-846B-46FA-92D1-71BC283CE7AE}" type="datetimeFigureOut">
              <a:rPr lang="en-US" smtClean="0"/>
              <a:t>3/24/2020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86143-DD4B-435A-BCCE-65E9934D242F}" type="slidenum">
              <a:rPr lang="en-US" smtClean="0"/>
              <a:t>‹#›</a:t>
            </a:fld>
            <a:endParaRPr lang="en-US" dirty="0"/>
          </a:p>
        </p:txBody>
      </p:sp>
    </p:spTree>
    <p:extLst>
      <p:ext uri="{BB962C8B-B14F-4D97-AF65-F5344CB8AC3E}">
        <p14:creationId xmlns:p14="http://schemas.microsoft.com/office/powerpoint/2010/main" val="258610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609600" y="1122219"/>
            <a:ext cx="10972800" cy="5003945"/>
          </a:xfrm>
        </p:spPr>
        <p:txBody>
          <a:bodyPr/>
          <a:lstStyle>
            <a:lvl1pPr marL="457200" indent="-457200">
              <a:buFont typeface="Arial" panose="020B0604020202020204" pitchFamily="34" charset="0"/>
              <a:buChar char="•"/>
              <a:defRPr sz="2600"/>
            </a:lvl1pPr>
            <a:lvl2pPr>
              <a:defRPr sz="2400"/>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20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25236"/>
            <a:ext cx="10972800" cy="5100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7" name="Straight Connector 6"/>
          <p:cNvCxnSpPr/>
          <p:nvPr userDrawn="1"/>
        </p:nvCxnSpPr>
        <p:spPr>
          <a:xfrm>
            <a:off x="9657491" y="173748"/>
            <a:ext cx="0" cy="461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2" y="6695524"/>
            <a:ext cx="12191999" cy="162476"/>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9" name="Group 8"/>
          <p:cNvGrpSpPr/>
          <p:nvPr userDrawn="1"/>
        </p:nvGrpSpPr>
        <p:grpSpPr>
          <a:xfrm>
            <a:off x="10317146" y="6450006"/>
            <a:ext cx="1447613" cy="331172"/>
            <a:chOff x="5174413" y="5003233"/>
            <a:chExt cx="3445956" cy="1051113"/>
          </a:xfrm>
          <a:effectLst>
            <a:outerShdw blurRad="50800" dist="38100" dir="2700000" algn="tl" rotWithShape="0">
              <a:prstClr val="black">
                <a:alpha val="40000"/>
              </a:prstClr>
            </a:outerShdw>
          </a:effectLst>
        </p:grpSpPr>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9256" y="5003233"/>
              <a:ext cx="1051113" cy="1051113"/>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74413" y="5003233"/>
              <a:ext cx="1051113" cy="1051113"/>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71834" y="5003233"/>
              <a:ext cx="1051113" cy="1051113"/>
            </a:xfrm>
            <a:prstGeom prst="rect">
              <a:avLst/>
            </a:prstGeom>
          </p:spPr>
        </p:pic>
      </p:grpSp>
      <p:pic>
        <p:nvPicPr>
          <p:cNvPr id="13" name="Picture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l="2333" t="2469" r="4173" b="3934"/>
          <a:stretch/>
        </p:blipFill>
        <p:spPr>
          <a:xfrm>
            <a:off x="1" y="1"/>
            <a:ext cx="1039361" cy="782782"/>
          </a:xfrm>
          <a:prstGeom prst="rect">
            <a:avLst/>
          </a:prstGeom>
        </p:spPr>
      </p:pic>
      <p:sp>
        <p:nvSpPr>
          <p:cNvPr id="14" name="Rectangle 13"/>
          <p:cNvSpPr/>
          <p:nvPr userDrawn="1"/>
        </p:nvSpPr>
        <p:spPr>
          <a:xfrm>
            <a:off x="1" y="1"/>
            <a:ext cx="12191999" cy="785931"/>
          </a:xfrm>
          <a:prstGeom prst="rect">
            <a:avLst/>
          </a:prstGeom>
          <a:solidFill>
            <a:srgbClr val="003E7E">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86691" y="171450"/>
            <a:ext cx="8257309" cy="53340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0272812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4" r:id="rId6"/>
    <p:sldLayoutId id="2147483678" r:id="rId7"/>
    <p:sldLayoutId id="2147483679" r:id="rId8"/>
  </p:sldLayoutIdLst>
  <p:txStyles>
    <p:titleStyle>
      <a:lvl1pPr algn="l" defTabSz="914400" rtl="0" eaLnBrk="1" latinLnBrk="0" hangingPunct="1">
        <a:spcBef>
          <a:spcPct val="0"/>
        </a:spcBef>
        <a:buNone/>
        <a:defRPr sz="2800" b="0" kern="1200">
          <a:solidFill>
            <a:schemeClr val="bg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5F606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98198"/>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609600" y="1101437"/>
            <a:ext cx="10972800" cy="50247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9" name="Straight Connector 8"/>
          <p:cNvCxnSpPr/>
          <p:nvPr userDrawn="1"/>
        </p:nvCxnSpPr>
        <p:spPr>
          <a:xfrm>
            <a:off x="0" y="41910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67017"/>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Lst>
  <p:txStyles>
    <p:titleStyle>
      <a:lvl1pPr algn="l" defTabSz="914400" rtl="0" eaLnBrk="1" latinLnBrk="0" hangingPunct="1">
        <a:spcBef>
          <a:spcPct val="0"/>
        </a:spcBef>
        <a:buNone/>
        <a:defRPr sz="2800" kern="1200">
          <a:solidFill>
            <a:srgbClr val="003E7E"/>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2600" kern="1200">
          <a:solidFill>
            <a:srgbClr val="003E7E"/>
          </a:solidFill>
          <a:latin typeface="Helvetica"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5F6062"/>
          </a:solidFill>
          <a:latin typeface="Helvetica"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5F6062"/>
          </a:solidFill>
          <a:latin typeface="Helvetica"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38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3051" y="1600202"/>
            <a:ext cx="11309349"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3051" y="6254884"/>
            <a:ext cx="28448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March 24, 2020</a:t>
            </a:fld>
            <a:endParaRPr lang="en-US" dirty="0"/>
          </a:p>
        </p:txBody>
      </p:sp>
      <p:sp>
        <p:nvSpPr>
          <p:cNvPr id="6" name="Slide Number Placeholder 5"/>
          <p:cNvSpPr>
            <a:spLocks noGrp="1"/>
          </p:cNvSpPr>
          <p:nvPr>
            <p:ph type="sldNum" sz="quarter" idx="4"/>
          </p:nvPr>
        </p:nvSpPr>
        <p:spPr>
          <a:xfrm>
            <a:off x="11582400" y="6437447"/>
            <a:ext cx="512139"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dirty="0"/>
          </a:p>
        </p:txBody>
      </p:sp>
    </p:spTree>
    <p:extLst>
      <p:ext uri="{BB962C8B-B14F-4D97-AF65-F5344CB8AC3E}">
        <p14:creationId xmlns:p14="http://schemas.microsoft.com/office/powerpoint/2010/main" val="1120891315"/>
      </p:ext>
    </p:extLst>
  </p:cSld>
  <p:clrMap bg1="lt1" tx1="dk1" bg2="lt2" tx2="dk2" accent1="accent1" accent2="accent2" accent3="accent3" accent4="accent4" accent5="accent5" accent6="accent6" hlink="hlink" folHlink="folHlink"/>
  <p:sldLayoutIdLst>
    <p:sldLayoutId id="2147483695"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331" y="2679453"/>
            <a:ext cx="10972800" cy="710853"/>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11106275" y="6426428"/>
            <a:ext cx="884020"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dirty="0"/>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73051" y="1076495"/>
            <a:ext cx="10972800" cy="114300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75298" y="6515317"/>
            <a:ext cx="1400847"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4035" y="6455579"/>
            <a:ext cx="1618312" cy="394160"/>
          </a:xfrm>
          <a:prstGeom prst="rect">
            <a:avLst/>
          </a:prstGeom>
        </p:spPr>
      </p:pic>
    </p:spTree>
    <p:extLst>
      <p:ext uri="{BB962C8B-B14F-4D97-AF65-F5344CB8AC3E}">
        <p14:creationId xmlns:p14="http://schemas.microsoft.com/office/powerpoint/2010/main" val="414902672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4" y="6420103"/>
            <a:ext cx="834713"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dirty="0"/>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75298" y="6507728"/>
            <a:ext cx="1400847"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4035" y="6447989"/>
            <a:ext cx="1618312" cy="394160"/>
          </a:xfrm>
          <a:prstGeom prst="rect">
            <a:avLst/>
          </a:prstGeom>
        </p:spPr>
      </p:pic>
    </p:spTree>
    <p:extLst>
      <p:ext uri="{BB962C8B-B14F-4D97-AF65-F5344CB8AC3E}">
        <p14:creationId xmlns:p14="http://schemas.microsoft.com/office/powerpoint/2010/main" val="38867858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858581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ot.bmpdatabase.org/"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Wikimedia_Strategic_planning_09.svg" TargetMode="External"/><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apps.trb.org/cmsfeed/TRBNetProjectDisplay.asp?ProjectID=4694"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EFFE-4625-442C-84F0-6698ECD2A579}"/>
              </a:ext>
            </a:extLst>
          </p:cNvPr>
          <p:cNvSpPr>
            <a:spLocks noGrp="1"/>
          </p:cNvSpPr>
          <p:nvPr>
            <p:ph type="ctrTitle"/>
          </p:nvPr>
        </p:nvSpPr>
        <p:spPr>
          <a:xfrm>
            <a:off x="1002725" y="1447797"/>
            <a:ext cx="9865300" cy="762000"/>
          </a:xfrm>
        </p:spPr>
        <p:txBody>
          <a:bodyPr>
            <a:noAutofit/>
          </a:bodyPr>
          <a:lstStyle/>
          <a:p>
            <a:r>
              <a:rPr lang="en-US" sz="3200" dirty="0"/>
              <a:t>NCHRP 25-25, Task 120</a:t>
            </a:r>
            <a:br>
              <a:rPr lang="en-US" sz="3200" dirty="0"/>
            </a:br>
            <a:r>
              <a:rPr lang="en-US" sz="3200" dirty="0"/>
              <a:t/>
            </a:r>
            <a:br>
              <a:rPr lang="en-US" sz="3200" dirty="0"/>
            </a:br>
            <a:r>
              <a:rPr lang="en-US" sz="3200" dirty="0"/>
              <a:t>Use of the State Department of Transportation Portal to the International Stormwater BMP Database</a:t>
            </a:r>
          </a:p>
        </p:txBody>
      </p:sp>
      <p:sp>
        <p:nvSpPr>
          <p:cNvPr id="13" name="Subtitle 12">
            <a:extLst>
              <a:ext uri="{FF2B5EF4-FFF2-40B4-BE49-F238E27FC236}">
                <a16:creationId xmlns:a16="http://schemas.microsoft.com/office/drawing/2014/main" id="{177F9F0B-B39D-4788-9CF9-5C98B013FDBD}"/>
              </a:ext>
            </a:extLst>
          </p:cNvPr>
          <p:cNvSpPr>
            <a:spLocks noGrp="1"/>
          </p:cNvSpPr>
          <p:nvPr>
            <p:ph type="subTitle" idx="1"/>
          </p:nvPr>
        </p:nvSpPr>
        <p:spPr>
          <a:xfrm>
            <a:off x="1117025" y="3657602"/>
            <a:ext cx="7205436" cy="990601"/>
          </a:xfrm>
        </p:spPr>
        <p:txBody>
          <a:bodyPr>
            <a:normAutofit/>
          </a:bodyPr>
          <a:lstStyle/>
          <a:p>
            <a:r>
              <a:rPr lang="en-US" sz="1800" dirty="0" smtClean="0"/>
              <a:t>Project </a:t>
            </a:r>
            <a:r>
              <a:rPr lang="en-US" sz="1800" dirty="0"/>
              <a:t>Background and DOT Portal Tutorial</a:t>
            </a:r>
          </a:p>
          <a:p>
            <a:r>
              <a:rPr lang="en-US" sz="1800" dirty="0" smtClean="0"/>
              <a:t>March 2020</a:t>
            </a:r>
            <a:endParaRPr lang="en-US" sz="1800" dirty="0"/>
          </a:p>
          <a:p>
            <a:endParaRPr lang="en-US" sz="1800" dirty="0"/>
          </a:p>
        </p:txBody>
      </p:sp>
    </p:spTree>
    <p:extLst>
      <p:ext uri="{BB962C8B-B14F-4D97-AF65-F5344CB8AC3E}">
        <p14:creationId xmlns:p14="http://schemas.microsoft.com/office/powerpoint/2010/main" val="101722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12F5-BDB5-470C-9AF9-C7BB3A9BE036}"/>
              </a:ext>
            </a:extLst>
          </p:cNvPr>
          <p:cNvSpPr>
            <a:spLocks noGrp="1"/>
          </p:cNvSpPr>
          <p:nvPr>
            <p:ph type="title"/>
          </p:nvPr>
        </p:nvSpPr>
        <p:spPr>
          <a:xfrm>
            <a:off x="609600" y="473767"/>
            <a:ext cx="10960270" cy="730250"/>
          </a:xfrm>
        </p:spPr>
        <p:txBody>
          <a:bodyPr>
            <a:normAutofit fontScale="90000"/>
          </a:bodyPr>
          <a:lstStyle/>
          <a:p>
            <a:r>
              <a:rPr lang="en-US" dirty="0"/>
              <a:t>DOT Portal to the BMP Database</a:t>
            </a:r>
            <a:br>
              <a:rPr lang="en-US" dirty="0"/>
            </a:br>
            <a:r>
              <a:rPr lang="en-US" sz="2700" dirty="0">
                <a:hlinkClick r:id="rId2"/>
              </a:rPr>
              <a:t>https://dot.bmpdatabase.org</a:t>
            </a:r>
            <a:endParaRPr lang="en-US" sz="2700" dirty="0"/>
          </a:p>
        </p:txBody>
      </p:sp>
      <p:pic>
        <p:nvPicPr>
          <p:cNvPr id="6" name="Content Placeholder 5">
            <a:extLst>
              <a:ext uri="{FF2B5EF4-FFF2-40B4-BE49-F238E27FC236}">
                <a16:creationId xmlns:a16="http://schemas.microsoft.com/office/drawing/2014/main" id="{4345F19D-E0E5-42E2-9E04-551DDD55A132}"/>
              </a:ext>
            </a:extLst>
          </p:cNvPr>
          <p:cNvPicPr>
            <a:picLocks noGrp="1" noChangeAspect="1"/>
          </p:cNvPicPr>
          <p:nvPr>
            <p:ph idx="1"/>
          </p:nvPr>
        </p:nvPicPr>
        <p:blipFill>
          <a:blip r:embed="rId3"/>
          <a:stretch>
            <a:fillRect/>
          </a:stretch>
        </p:blipFill>
        <p:spPr>
          <a:xfrm>
            <a:off x="677722" y="1475526"/>
            <a:ext cx="10892148" cy="5216524"/>
          </a:xfrm>
          <a:prstGeom prst="rect">
            <a:avLst/>
          </a:prstGeom>
        </p:spPr>
      </p:pic>
    </p:spTree>
    <p:extLst>
      <p:ext uri="{BB962C8B-B14F-4D97-AF65-F5344CB8AC3E}">
        <p14:creationId xmlns:p14="http://schemas.microsoft.com/office/powerpoint/2010/main" val="157233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28B2-E722-42C6-9047-697B6124630E}"/>
              </a:ext>
            </a:extLst>
          </p:cNvPr>
          <p:cNvSpPr>
            <a:spLocks noGrp="1"/>
          </p:cNvSpPr>
          <p:nvPr>
            <p:ph type="title"/>
          </p:nvPr>
        </p:nvSpPr>
        <p:spPr/>
        <p:txBody>
          <a:bodyPr/>
          <a:lstStyle/>
          <a:p>
            <a:r>
              <a:rPr lang="en-US" dirty="0"/>
              <a:t>DOT-Specific features of the Portal</a:t>
            </a:r>
          </a:p>
        </p:txBody>
      </p:sp>
      <p:sp>
        <p:nvSpPr>
          <p:cNvPr id="3" name="Content Placeholder 2">
            <a:extLst>
              <a:ext uri="{FF2B5EF4-FFF2-40B4-BE49-F238E27FC236}">
                <a16:creationId xmlns:a16="http://schemas.microsoft.com/office/drawing/2014/main" id="{556E7C13-FE1E-49BC-806F-2664A7D318AA}"/>
              </a:ext>
            </a:extLst>
          </p:cNvPr>
          <p:cNvSpPr>
            <a:spLocks noGrp="1"/>
          </p:cNvSpPr>
          <p:nvPr>
            <p:ph idx="1"/>
          </p:nvPr>
        </p:nvSpPr>
        <p:spPr/>
        <p:txBody>
          <a:bodyPr/>
          <a:lstStyle/>
          <a:p>
            <a:r>
              <a:rPr lang="en-US" dirty="0"/>
              <a:t>Provides streamlined access to BMP data relevant to DOTs</a:t>
            </a:r>
          </a:p>
          <a:p>
            <a:r>
              <a:rPr lang="en-US" dirty="0"/>
              <a:t>Statistical analysis tool allow users to filter for DOT-related activities</a:t>
            </a:r>
          </a:p>
          <a:p>
            <a:r>
              <a:rPr lang="en-US" dirty="0"/>
              <a:t>Data downloads include DOT-related data fields such as AADT number of lanes</a:t>
            </a:r>
          </a:p>
          <a:p>
            <a:r>
              <a:rPr lang="en-US" dirty="0"/>
              <a:t>Can serve as a data clearinghouse for DOTs conducting BMP research</a:t>
            </a:r>
          </a:p>
        </p:txBody>
      </p:sp>
    </p:spTree>
    <p:extLst>
      <p:ext uri="{BB962C8B-B14F-4D97-AF65-F5344CB8AC3E}">
        <p14:creationId xmlns:p14="http://schemas.microsoft.com/office/powerpoint/2010/main" val="74499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EEE4-E39D-48ED-BDDE-6B5BDB8FAC2A}"/>
              </a:ext>
            </a:extLst>
          </p:cNvPr>
          <p:cNvSpPr>
            <a:spLocks noGrp="1"/>
          </p:cNvSpPr>
          <p:nvPr>
            <p:ph type="title"/>
          </p:nvPr>
        </p:nvSpPr>
        <p:spPr>
          <a:xfrm>
            <a:off x="762000" y="190502"/>
            <a:ext cx="10515600" cy="733424"/>
          </a:xfrm>
        </p:spPr>
        <p:txBody>
          <a:bodyPr>
            <a:normAutofit/>
          </a:bodyPr>
          <a:lstStyle/>
          <a:p>
            <a:r>
              <a:rPr lang="en-US" dirty="0"/>
              <a:t>Using the Analysis Tool – Simple Data Query</a:t>
            </a:r>
          </a:p>
        </p:txBody>
      </p:sp>
      <p:sp>
        <p:nvSpPr>
          <p:cNvPr id="7" name="Content Placeholder 6">
            <a:extLst>
              <a:ext uri="{FF2B5EF4-FFF2-40B4-BE49-F238E27FC236}">
                <a16:creationId xmlns:a16="http://schemas.microsoft.com/office/drawing/2014/main" id="{622AF616-4F7D-4F72-B528-C45F4F99C33B}"/>
              </a:ext>
            </a:extLst>
          </p:cNvPr>
          <p:cNvSpPr>
            <a:spLocks noGrp="1"/>
          </p:cNvSpPr>
          <p:nvPr>
            <p:ph sz="half" idx="1"/>
          </p:nvPr>
        </p:nvSpPr>
        <p:spPr>
          <a:xfrm>
            <a:off x="838200" y="1333500"/>
            <a:ext cx="5905500" cy="5260975"/>
          </a:xfrm>
        </p:spPr>
        <p:txBody>
          <a:bodyPr>
            <a:normAutofit/>
          </a:bodyPr>
          <a:lstStyle/>
          <a:p>
            <a:r>
              <a:rPr lang="en-US" dirty="0"/>
              <a:t>Available Query Fields</a:t>
            </a:r>
          </a:p>
          <a:p>
            <a:pPr lvl="1"/>
            <a:r>
              <a:rPr lang="en-US" dirty="0"/>
              <a:t>Parameter Group (required)</a:t>
            </a:r>
          </a:p>
          <a:p>
            <a:pPr lvl="1"/>
            <a:r>
              <a:rPr lang="en-US" dirty="0"/>
              <a:t>Parameter (required)</a:t>
            </a:r>
          </a:p>
          <a:p>
            <a:pPr lvl="1"/>
            <a:r>
              <a:rPr lang="en-US" dirty="0"/>
              <a:t>BMP Category (type)</a:t>
            </a:r>
          </a:p>
          <a:p>
            <a:pPr lvl="1"/>
            <a:r>
              <a:rPr lang="en-US" dirty="0"/>
              <a:t>Site Type (DOT-related land use activity)</a:t>
            </a:r>
          </a:p>
          <a:p>
            <a:pPr lvl="1"/>
            <a:r>
              <a:rPr lang="en-US" dirty="0"/>
              <a:t>EPA Rain Zones</a:t>
            </a:r>
          </a:p>
          <a:p>
            <a:pPr lvl="1"/>
            <a:r>
              <a:rPr lang="en-US" dirty="0"/>
              <a:t>AADT Ranges (currently disabled)</a:t>
            </a:r>
          </a:p>
          <a:p>
            <a:r>
              <a:rPr lang="en-US" dirty="0"/>
              <a:t>After above field selections made</a:t>
            </a:r>
          </a:p>
          <a:p>
            <a:pPr lvl="1"/>
            <a:r>
              <a:rPr lang="en-US" dirty="0"/>
              <a:t>Select Submit button to get statistics</a:t>
            </a:r>
          </a:p>
          <a:p>
            <a:pPr lvl="1"/>
            <a:r>
              <a:rPr lang="en-US" dirty="0"/>
              <a:t>Download All Data</a:t>
            </a:r>
          </a:p>
          <a:p>
            <a:pPr lvl="1"/>
            <a:r>
              <a:rPr lang="en-US" dirty="0"/>
              <a:t>Download Paired Data Only (influent/effluent data pairs only)</a:t>
            </a:r>
          </a:p>
        </p:txBody>
      </p:sp>
      <p:pic>
        <p:nvPicPr>
          <p:cNvPr id="19" name="Content Placeholder 18">
            <a:extLst>
              <a:ext uri="{FF2B5EF4-FFF2-40B4-BE49-F238E27FC236}">
                <a16:creationId xmlns:a16="http://schemas.microsoft.com/office/drawing/2014/main" id="{94F375A9-E4F2-404C-BFA5-6F968626A800}"/>
              </a:ext>
            </a:extLst>
          </p:cNvPr>
          <p:cNvPicPr>
            <a:picLocks noGrp="1" noChangeAspect="1"/>
          </p:cNvPicPr>
          <p:nvPr>
            <p:ph sz="half" idx="2"/>
          </p:nvPr>
        </p:nvPicPr>
        <p:blipFill>
          <a:blip r:embed="rId3"/>
          <a:stretch>
            <a:fillRect/>
          </a:stretch>
        </p:blipFill>
        <p:spPr>
          <a:xfrm>
            <a:off x="7086600" y="1043596"/>
            <a:ext cx="3971925" cy="5623902"/>
          </a:xfrm>
          <a:prstGeom prst="rect">
            <a:avLst/>
          </a:prstGeom>
        </p:spPr>
      </p:pic>
      <p:pic>
        <p:nvPicPr>
          <p:cNvPr id="8" name="Picture 2" descr="EPA Rain Zone Map">
            <a:extLst>
              <a:ext uri="{FF2B5EF4-FFF2-40B4-BE49-F238E27FC236}">
                <a16:creationId xmlns:a16="http://schemas.microsoft.com/office/drawing/2014/main" id="{3A28EA9D-FC20-48BF-934C-A016B6ECA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2510590"/>
            <a:ext cx="5163835" cy="330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EEE4-E39D-48ED-BDDE-6B5BDB8FAC2A}"/>
              </a:ext>
            </a:extLst>
          </p:cNvPr>
          <p:cNvSpPr>
            <a:spLocks noGrp="1"/>
          </p:cNvSpPr>
          <p:nvPr>
            <p:ph type="title"/>
          </p:nvPr>
        </p:nvSpPr>
        <p:spPr/>
        <p:txBody>
          <a:bodyPr>
            <a:normAutofit/>
          </a:bodyPr>
          <a:lstStyle/>
          <a:p>
            <a:r>
              <a:rPr lang="en-US" dirty="0"/>
              <a:t>Using the Analysis Tool – Generating Statistics</a:t>
            </a:r>
          </a:p>
        </p:txBody>
      </p:sp>
      <p:pic>
        <p:nvPicPr>
          <p:cNvPr id="6" name="Picture 5">
            <a:extLst>
              <a:ext uri="{FF2B5EF4-FFF2-40B4-BE49-F238E27FC236}">
                <a16:creationId xmlns:a16="http://schemas.microsoft.com/office/drawing/2014/main" id="{B0080D32-8A94-4FCB-AA67-6D52C987F580}"/>
              </a:ext>
            </a:extLst>
          </p:cNvPr>
          <p:cNvPicPr>
            <a:picLocks noChangeAspect="1"/>
          </p:cNvPicPr>
          <p:nvPr/>
        </p:nvPicPr>
        <p:blipFill>
          <a:blip r:embed="rId3"/>
          <a:stretch>
            <a:fillRect/>
          </a:stretch>
        </p:blipFill>
        <p:spPr>
          <a:xfrm>
            <a:off x="588894" y="1200501"/>
            <a:ext cx="11234736" cy="5309630"/>
          </a:xfrm>
          <a:prstGeom prst="rect">
            <a:avLst/>
          </a:prstGeom>
        </p:spPr>
      </p:pic>
      <p:sp>
        <p:nvSpPr>
          <p:cNvPr id="3" name="TextBox 2">
            <a:extLst>
              <a:ext uri="{FF2B5EF4-FFF2-40B4-BE49-F238E27FC236}">
                <a16:creationId xmlns:a16="http://schemas.microsoft.com/office/drawing/2014/main" id="{96077454-2765-43E4-BDB6-2DEFDEBC30BB}"/>
              </a:ext>
            </a:extLst>
          </p:cNvPr>
          <p:cNvSpPr txBox="1"/>
          <p:nvPr/>
        </p:nvSpPr>
        <p:spPr>
          <a:xfrm>
            <a:off x="588894" y="6510131"/>
            <a:ext cx="10764906" cy="338554"/>
          </a:xfrm>
          <a:prstGeom prst="rect">
            <a:avLst/>
          </a:prstGeom>
          <a:noFill/>
        </p:spPr>
        <p:txBody>
          <a:bodyPr wrap="square" rtlCol="0">
            <a:spAutoFit/>
          </a:bodyPr>
          <a:lstStyle/>
          <a:p>
            <a:r>
              <a:rPr lang="en-US" sz="1600" dirty="0">
                <a:solidFill>
                  <a:srgbClr val="FF0000"/>
                </a:solidFill>
              </a:rPr>
              <a:t>Query Parameters: TSS, Grass Strips, Highways, EPA Rain Zone 6</a:t>
            </a:r>
          </a:p>
        </p:txBody>
      </p:sp>
    </p:spTree>
    <p:extLst>
      <p:ext uri="{BB962C8B-B14F-4D97-AF65-F5344CB8AC3E}">
        <p14:creationId xmlns:p14="http://schemas.microsoft.com/office/powerpoint/2010/main" val="177385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EEE4-E39D-48ED-BDDE-6B5BDB8FAC2A}"/>
              </a:ext>
            </a:extLst>
          </p:cNvPr>
          <p:cNvSpPr>
            <a:spLocks noGrp="1"/>
          </p:cNvSpPr>
          <p:nvPr>
            <p:ph type="title"/>
          </p:nvPr>
        </p:nvSpPr>
        <p:spPr/>
        <p:txBody>
          <a:bodyPr>
            <a:normAutofit/>
          </a:bodyPr>
          <a:lstStyle/>
          <a:p>
            <a:r>
              <a:rPr lang="en-US" dirty="0"/>
              <a:t>Using the Analysis Tool – Interactive Plots</a:t>
            </a:r>
          </a:p>
        </p:txBody>
      </p:sp>
      <p:sp>
        <p:nvSpPr>
          <p:cNvPr id="4" name="TextBox 3">
            <a:extLst>
              <a:ext uri="{FF2B5EF4-FFF2-40B4-BE49-F238E27FC236}">
                <a16:creationId xmlns:a16="http://schemas.microsoft.com/office/drawing/2014/main" id="{9819D356-FEAF-44ED-8CF4-78F5C55EA577}"/>
              </a:ext>
            </a:extLst>
          </p:cNvPr>
          <p:cNvSpPr txBox="1"/>
          <p:nvPr/>
        </p:nvSpPr>
        <p:spPr>
          <a:xfrm>
            <a:off x="1248104" y="4870637"/>
            <a:ext cx="2054087" cy="646331"/>
          </a:xfrm>
          <a:prstGeom prst="rect">
            <a:avLst/>
          </a:prstGeom>
          <a:noFill/>
        </p:spPr>
        <p:txBody>
          <a:bodyPr wrap="square" rtlCol="0">
            <a:spAutoFit/>
          </a:bodyPr>
          <a:lstStyle/>
          <a:p>
            <a:pPr algn="ctr"/>
            <a:r>
              <a:rPr lang="en-US" dirty="0"/>
              <a:t>Influent/Effluent Box Plots</a:t>
            </a:r>
          </a:p>
        </p:txBody>
      </p:sp>
      <p:sp>
        <p:nvSpPr>
          <p:cNvPr id="7" name="TextBox 6">
            <a:extLst>
              <a:ext uri="{FF2B5EF4-FFF2-40B4-BE49-F238E27FC236}">
                <a16:creationId xmlns:a16="http://schemas.microsoft.com/office/drawing/2014/main" id="{29A9AF53-4AC5-4E1C-AA64-10ECE0BE4381}"/>
              </a:ext>
            </a:extLst>
          </p:cNvPr>
          <p:cNvSpPr txBox="1"/>
          <p:nvPr/>
        </p:nvSpPr>
        <p:spPr>
          <a:xfrm>
            <a:off x="3448192" y="5011429"/>
            <a:ext cx="5589105" cy="369332"/>
          </a:xfrm>
          <a:prstGeom prst="rect">
            <a:avLst/>
          </a:prstGeom>
          <a:noFill/>
        </p:spPr>
        <p:txBody>
          <a:bodyPr wrap="square" rtlCol="0">
            <a:spAutoFit/>
          </a:bodyPr>
          <a:lstStyle/>
          <a:p>
            <a:pPr algn="ctr"/>
            <a:r>
              <a:rPr lang="en-US" dirty="0"/>
              <a:t>Influent/Effluent Probability Plots</a:t>
            </a:r>
          </a:p>
        </p:txBody>
      </p:sp>
      <p:pic>
        <p:nvPicPr>
          <p:cNvPr id="5" name="Picture 4">
            <a:extLst>
              <a:ext uri="{FF2B5EF4-FFF2-40B4-BE49-F238E27FC236}">
                <a16:creationId xmlns:a16="http://schemas.microsoft.com/office/drawing/2014/main" id="{621BB6B6-E2EE-4F98-919C-74E579DD5DCF}"/>
              </a:ext>
            </a:extLst>
          </p:cNvPr>
          <p:cNvPicPr>
            <a:picLocks noChangeAspect="1"/>
          </p:cNvPicPr>
          <p:nvPr/>
        </p:nvPicPr>
        <p:blipFill>
          <a:blip r:embed="rId3"/>
          <a:stretch>
            <a:fillRect/>
          </a:stretch>
        </p:blipFill>
        <p:spPr>
          <a:xfrm>
            <a:off x="9710531" y="2777159"/>
            <a:ext cx="2238375" cy="1104900"/>
          </a:xfrm>
          <a:prstGeom prst="rect">
            <a:avLst/>
          </a:prstGeom>
        </p:spPr>
      </p:pic>
      <p:sp>
        <p:nvSpPr>
          <p:cNvPr id="8" name="TextBox 7">
            <a:extLst>
              <a:ext uri="{FF2B5EF4-FFF2-40B4-BE49-F238E27FC236}">
                <a16:creationId xmlns:a16="http://schemas.microsoft.com/office/drawing/2014/main" id="{A4838A30-2842-4B62-90FD-FF760958DE90}"/>
              </a:ext>
            </a:extLst>
          </p:cNvPr>
          <p:cNvSpPr txBox="1"/>
          <p:nvPr/>
        </p:nvSpPr>
        <p:spPr>
          <a:xfrm>
            <a:off x="588894" y="6510131"/>
            <a:ext cx="10764906" cy="338554"/>
          </a:xfrm>
          <a:prstGeom prst="rect">
            <a:avLst/>
          </a:prstGeom>
          <a:noFill/>
        </p:spPr>
        <p:txBody>
          <a:bodyPr wrap="square" rtlCol="0">
            <a:spAutoFit/>
          </a:bodyPr>
          <a:lstStyle/>
          <a:p>
            <a:r>
              <a:rPr lang="en-US" sz="1600" dirty="0">
                <a:solidFill>
                  <a:srgbClr val="FF0000"/>
                </a:solidFill>
              </a:rPr>
              <a:t>Query Parameters: Total Copper, Bioretention, Highways, All Rain Zones</a:t>
            </a:r>
          </a:p>
        </p:txBody>
      </p:sp>
      <p:pic>
        <p:nvPicPr>
          <p:cNvPr id="6" name="Picture 5">
            <a:extLst>
              <a:ext uri="{FF2B5EF4-FFF2-40B4-BE49-F238E27FC236}">
                <a16:creationId xmlns:a16="http://schemas.microsoft.com/office/drawing/2014/main" id="{ABBBFFC5-49FE-4FBD-8B46-7120D4E18BFD}"/>
              </a:ext>
            </a:extLst>
          </p:cNvPr>
          <p:cNvPicPr>
            <a:picLocks noChangeAspect="1"/>
          </p:cNvPicPr>
          <p:nvPr/>
        </p:nvPicPr>
        <p:blipFill>
          <a:blip r:embed="rId4"/>
          <a:stretch>
            <a:fillRect/>
          </a:stretch>
        </p:blipFill>
        <p:spPr>
          <a:xfrm>
            <a:off x="838200" y="2047875"/>
            <a:ext cx="8924925" cy="2762250"/>
          </a:xfrm>
          <a:prstGeom prst="rect">
            <a:avLst/>
          </a:prstGeom>
        </p:spPr>
      </p:pic>
    </p:spTree>
    <p:extLst>
      <p:ext uri="{BB962C8B-B14F-4D97-AF65-F5344CB8AC3E}">
        <p14:creationId xmlns:p14="http://schemas.microsoft.com/office/powerpoint/2010/main" val="374493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EEE4-E39D-48ED-BDDE-6B5BDB8FAC2A}"/>
              </a:ext>
            </a:extLst>
          </p:cNvPr>
          <p:cNvSpPr>
            <a:spLocks noGrp="1"/>
          </p:cNvSpPr>
          <p:nvPr>
            <p:ph type="title"/>
          </p:nvPr>
        </p:nvSpPr>
        <p:spPr/>
        <p:txBody>
          <a:bodyPr>
            <a:normAutofit fontScale="90000"/>
          </a:bodyPr>
          <a:lstStyle/>
          <a:p>
            <a:r>
              <a:rPr lang="en-US" dirty="0"/>
              <a:t>Using the Analysis Tool – Interactive Plots (cont.)</a:t>
            </a:r>
          </a:p>
        </p:txBody>
      </p:sp>
      <p:sp>
        <p:nvSpPr>
          <p:cNvPr id="4" name="TextBox 3">
            <a:extLst>
              <a:ext uri="{FF2B5EF4-FFF2-40B4-BE49-F238E27FC236}">
                <a16:creationId xmlns:a16="http://schemas.microsoft.com/office/drawing/2014/main" id="{9819D356-FEAF-44ED-8CF4-78F5C55EA577}"/>
              </a:ext>
            </a:extLst>
          </p:cNvPr>
          <p:cNvSpPr txBox="1"/>
          <p:nvPr/>
        </p:nvSpPr>
        <p:spPr>
          <a:xfrm>
            <a:off x="496957" y="6036139"/>
            <a:ext cx="4949685" cy="369332"/>
          </a:xfrm>
          <a:prstGeom prst="rect">
            <a:avLst/>
          </a:prstGeom>
          <a:noFill/>
        </p:spPr>
        <p:txBody>
          <a:bodyPr wrap="square" rtlCol="0">
            <a:spAutoFit/>
          </a:bodyPr>
          <a:lstStyle/>
          <a:p>
            <a:pPr algn="ctr"/>
            <a:r>
              <a:rPr lang="en-US" dirty="0"/>
              <a:t>Influent/Effluent Scatter Plot with 1:1 Line</a:t>
            </a:r>
          </a:p>
        </p:txBody>
      </p:sp>
      <p:sp>
        <p:nvSpPr>
          <p:cNvPr id="7" name="TextBox 6">
            <a:extLst>
              <a:ext uri="{FF2B5EF4-FFF2-40B4-BE49-F238E27FC236}">
                <a16:creationId xmlns:a16="http://schemas.microsoft.com/office/drawing/2014/main" id="{29A9AF53-4AC5-4E1C-AA64-10ECE0BE4381}"/>
              </a:ext>
            </a:extLst>
          </p:cNvPr>
          <p:cNvSpPr txBox="1"/>
          <p:nvPr/>
        </p:nvSpPr>
        <p:spPr>
          <a:xfrm>
            <a:off x="6202016" y="5852572"/>
            <a:ext cx="5589105" cy="369332"/>
          </a:xfrm>
          <a:prstGeom prst="rect">
            <a:avLst/>
          </a:prstGeom>
          <a:noFill/>
        </p:spPr>
        <p:txBody>
          <a:bodyPr wrap="square" rtlCol="0">
            <a:spAutoFit/>
          </a:bodyPr>
          <a:lstStyle/>
          <a:p>
            <a:pPr algn="ctr"/>
            <a:r>
              <a:rPr lang="en-US" dirty="0"/>
              <a:t>Influent/Effluent Time Series Plots</a:t>
            </a:r>
          </a:p>
        </p:txBody>
      </p:sp>
      <p:pic>
        <p:nvPicPr>
          <p:cNvPr id="9" name="Picture 8">
            <a:extLst>
              <a:ext uri="{FF2B5EF4-FFF2-40B4-BE49-F238E27FC236}">
                <a16:creationId xmlns:a16="http://schemas.microsoft.com/office/drawing/2014/main" id="{339390ED-EE08-46D3-8075-EECB41E84801}"/>
              </a:ext>
            </a:extLst>
          </p:cNvPr>
          <p:cNvPicPr>
            <a:picLocks noChangeAspect="1"/>
          </p:cNvPicPr>
          <p:nvPr/>
        </p:nvPicPr>
        <p:blipFill>
          <a:blip r:embed="rId3"/>
          <a:stretch>
            <a:fillRect/>
          </a:stretch>
        </p:blipFill>
        <p:spPr>
          <a:xfrm>
            <a:off x="6202016" y="1621985"/>
            <a:ext cx="1603513" cy="1536700"/>
          </a:xfrm>
          <a:prstGeom prst="rect">
            <a:avLst/>
          </a:prstGeom>
        </p:spPr>
      </p:pic>
      <p:sp>
        <p:nvSpPr>
          <p:cNvPr id="10" name="TextBox 9">
            <a:extLst>
              <a:ext uri="{FF2B5EF4-FFF2-40B4-BE49-F238E27FC236}">
                <a16:creationId xmlns:a16="http://schemas.microsoft.com/office/drawing/2014/main" id="{8A013C6E-2EAB-499D-8A14-B38C716F840A}"/>
              </a:ext>
            </a:extLst>
          </p:cNvPr>
          <p:cNvSpPr txBox="1"/>
          <p:nvPr/>
        </p:nvSpPr>
        <p:spPr>
          <a:xfrm>
            <a:off x="588894" y="6510131"/>
            <a:ext cx="10764906" cy="338554"/>
          </a:xfrm>
          <a:prstGeom prst="rect">
            <a:avLst/>
          </a:prstGeom>
          <a:noFill/>
        </p:spPr>
        <p:txBody>
          <a:bodyPr wrap="square" rtlCol="0">
            <a:spAutoFit/>
          </a:bodyPr>
          <a:lstStyle/>
          <a:p>
            <a:r>
              <a:rPr lang="en-US" sz="1600" dirty="0">
                <a:solidFill>
                  <a:srgbClr val="FF0000"/>
                </a:solidFill>
              </a:rPr>
              <a:t>Query Parameters: Total Copper, Bioretention, Highways, All Rain Zones</a:t>
            </a:r>
          </a:p>
        </p:txBody>
      </p:sp>
      <p:pic>
        <p:nvPicPr>
          <p:cNvPr id="3" name="Picture 2">
            <a:extLst>
              <a:ext uri="{FF2B5EF4-FFF2-40B4-BE49-F238E27FC236}">
                <a16:creationId xmlns:a16="http://schemas.microsoft.com/office/drawing/2014/main" id="{920FA3BD-ADED-40D2-AE27-118D4A2367BC}"/>
              </a:ext>
            </a:extLst>
          </p:cNvPr>
          <p:cNvPicPr>
            <a:picLocks noChangeAspect="1"/>
          </p:cNvPicPr>
          <p:nvPr/>
        </p:nvPicPr>
        <p:blipFill>
          <a:blip r:embed="rId4"/>
          <a:stretch>
            <a:fillRect/>
          </a:stretch>
        </p:blipFill>
        <p:spPr>
          <a:xfrm>
            <a:off x="528606" y="1859144"/>
            <a:ext cx="4731459" cy="4124665"/>
          </a:xfrm>
          <a:prstGeom prst="rect">
            <a:avLst/>
          </a:prstGeom>
        </p:spPr>
      </p:pic>
      <p:pic>
        <p:nvPicPr>
          <p:cNvPr id="6" name="Picture 5">
            <a:extLst>
              <a:ext uri="{FF2B5EF4-FFF2-40B4-BE49-F238E27FC236}">
                <a16:creationId xmlns:a16="http://schemas.microsoft.com/office/drawing/2014/main" id="{D7748FCE-B58E-4D47-BD40-D8CE010AB050}"/>
              </a:ext>
            </a:extLst>
          </p:cNvPr>
          <p:cNvPicPr>
            <a:picLocks noChangeAspect="1"/>
          </p:cNvPicPr>
          <p:nvPr/>
        </p:nvPicPr>
        <p:blipFill>
          <a:blip r:embed="rId5"/>
          <a:stretch>
            <a:fillRect/>
          </a:stretch>
        </p:blipFill>
        <p:spPr>
          <a:xfrm>
            <a:off x="5633139" y="3784491"/>
            <a:ext cx="6157982" cy="1923967"/>
          </a:xfrm>
          <a:prstGeom prst="rect">
            <a:avLst/>
          </a:prstGeom>
        </p:spPr>
      </p:pic>
    </p:spTree>
    <p:extLst>
      <p:ext uri="{BB962C8B-B14F-4D97-AF65-F5344CB8AC3E}">
        <p14:creationId xmlns:p14="http://schemas.microsoft.com/office/powerpoint/2010/main" val="341843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1C8B-F456-4C85-870E-3E1C6AADC307}"/>
              </a:ext>
            </a:extLst>
          </p:cNvPr>
          <p:cNvSpPr>
            <a:spLocks noGrp="1"/>
          </p:cNvSpPr>
          <p:nvPr>
            <p:ph type="title"/>
          </p:nvPr>
        </p:nvSpPr>
        <p:spPr>
          <a:xfrm>
            <a:off x="838200" y="365126"/>
            <a:ext cx="10515600" cy="673100"/>
          </a:xfrm>
        </p:spPr>
        <p:txBody>
          <a:bodyPr>
            <a:normAutofit fontScale="90000"/>
          </a:bodyPr>
          <a:lstStyle/>
          <a:p>
            <a:r>
              <a:rPr lang="en-US" dirty="0"/>
              <a:t>Using the Map – Basic Features and Navigation</a:t>
            </a:r>
          </a:p>
        </p:txBody>
      </p:sp>
      <p:pic>
        <p:nvPicPr>
          <p:cNvPr id="4" name="Content Placeholder 3">
            <a:extLst>
              <a:ext uri="{FF2B5EF4-FFF2-40B4-BE49-F238E27FC236}">
                <a16:creationId xmlns:a16="http://schemas.microsoft.com/office/drawing/2014/main" id="{7134EA81-8EF6-4AC9-BF4A-E4E431C6A57C}"/>
              </a:ext>
            </a:extLst>
          </p:cNvPr>
          <p:cNvPicPr>
            <a:picLocks noGrp="1" noChangeAspect="1"/>
          </p:cNvPicPr>
          <p:nvPr>
            <p:ph idx="1"/>
          </p:nvPr>
        </p:nvPicPr>
        <p:blipFill>
          <a:blip r:embed="rId3"/>
          <a:stretch>
            <a:fillRect/>
          </a:stretch>
        </p:blipFill>
        <p:spPr>
          <a:xfrm>
            <a:off x="506452" y="1314450"/>
            <a:ext cx="11179096" cy="5178424"/>
          </a:xfrm>
          <a:prstGeom prst="rect">
            <a:avLst/>
          </a:prstGeom>
          <a:ln w="12700">
            <a:solidFill>
              <a:schemeClr val="tx1">
                <a:lumMod val="50000"/>
                <a:lumOff val="50000"/>
              </a:schemeClr>
            </a:solidFill>
          </a:ln>
        </p:spPr>
      </p:pic>
      <p:sp>
        <p:nvSpPr>
          <p:cNvPr id="5" name="Callout: Line 4">
            <a:extLst>
              <a:ext uri="{FF2B5EF4-FFF2-40B4-BE49-F238E27FC236}">
                <a16:creationId xmlns:a16="http://schemas.microsoft.com/office/drawing/2014/main" id="{E7160C69-E862-4FC0-A930-8A6508D115C9}"/>
              </a:ext>
            </a:extLst>
          </p:cNvPr>
          <p:cNvSpPr/>
          <p:nvPr/>
        </p:nvSpPr>
        <p:spPr>
          <a:xfrm>
            <a:off x="1990725" y="1804988"/>
            <a:ext cx="2295525" cy="657225"/>
          </a:xfrm>
          <a:prstGeom prst="borderCallout1">
            <a:avLst>
              <a:gd name="adj1" fmla="val 50634"/>
              <a:gd name="adj2" fmla="val -46"/>
              <a:gd name="adj3" fmla="val 37138"/>
              <a:gd name="adj4" fmla="val -52856"/>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Zoom Controls </a:t>
            </a:r>
            <a:br>
              <a:rPr lang="en-US" dirty="0"/>
            </a:br>
            <a:r>
              <a:rPr lang="en-US" dirty="0"/>
              <a:t>(ctrl scroll also works)</a:t>
            </a:r>
          </a:p>
        </p:txBody>
      </p:sp>
      <p:sp>
        <p:nvSpPr>
          <p:cNvPr id="6" name="Callout: Line 5">
            <a:extLst>
              <a:ext uri="{FF2B5EF4-FFF2-40B4-BE49-F238E27FC236}">
                <a16:creationId xmlns:a16="http://schemas.microsoft.com/office/drawing/2014/main" id="{DC147884-CE4F-4143-B9C0-38C4D86090E9}"/>
              </a:ext>
            </a:extLst>
          </p:cNvPr>
          <p:cNvSpPr/>
          <p:nvPr/>
        </p:nvSpPr>
        <p:spPr>
          <a:xfrm>
            <a:off x="2095501" y="2528888"/>
            <a:ext cx="2190749" cy="657225"/>
          </a:xfrm>
          <a:prstGeom prst="borderCallout1">
            <a:avLst>
              <a:gd name="adj1" fmla="val 50634"/>
              <a:gd name="adj2" fmla="val -46"/>
              <a:gd name="adj3" fmla="val 37138"/>
              <a:gd name="adj4" fmla="val -52856"/>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Toggle Data Layers</a:t>
            </a:r>
          </a:p>
        </p:txBody>
      </p:sp>
      <p:sp>
        <p:nvSpPr>
          <p:cNvPr id="7" name="Callout: Line 6">
            <a:extLst>
              <a:ext uri="{FF2B5EF4-FFF2-40B4-BE49-F238E27FC236}">
                <a16:creationId xmlns:a16="http://schemas.microsoft.com/office/drawing/2014/main" id="{2A37C710-A996-4D37-B9FC-0FD75489C987}"/>
              </a:ext>
            </a:extLst>
          </p:cNvPr>
          <p:cNvSpPr/>
          <p:nvPr/>
        </p:nvSpPr>
        <p:spPr>
          <a:xfrm>
            <a:off x="2933701" y="3343275"/>
            <a:ext cx="1714499" cy="657225"/>
          </a:xfrm>
          <a:prstGeom prst="borderCallout1">
            <a:avLst>
              <a:gd name="adj1" fmla="val 50634"/>
              <a:gd name="adj2" fmla="val -46"/>
              <a:gd name="adj3" fmla="val -20833"/>
              <a:gd name="adj4" fmla="val -52300"/>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Show Data Filters and Legend</a:t>
            </a:r>
          </a:p>
        </p:txBody>
      </p:sp>
      <p:sp>
        <p:nvSpPr>
          <p:cNvPr id="8" name="Callout: Line 7">
            <a:extLst>
              <a:ext uri="{FF2B5EF4-FFF2-40B4-BE49-F238E27FC236}">
                <a16:creationId xmlns:a16="http://schemas.microsoft.com/office/drawing/2014/main" id="{608F4EA4-77C1-46FC-BB70-09CD21AB49C4}"/>
              </a:ext>
            </a:extLst>
          </p:cNvPr>
          <p:cNvSpPr/>
          <p:nvPr/>
        </p:nvSpPr>
        <p:spPr>
          <a:xfrm>
            <a:off x="2043112" y="1109664"/>
            <a:ext cx="2295525" cy="657225"/>
          </a:xfrm>
          <a:prstGeom prst="borderCallout1">
            <a:avLst>
              <a:gd name="adj1" fmla="val 50634"/>
              <a:gd name="adj2" fmla="val -46"/>
              <a:gd name="adj3" fmla="val 58877"/>
              <a:gd name="adj4" fmla="val -55761"/>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Navigate Menu</a:t>
            </a:r>
          </a:p>
        </p:txBody>
      </p:sp>
      <p:sp>
        <p:nvSpPr>
          <p:cNvPr id="9" name="Callout: Line 8">
            <a:extLst>
              <a:ext uri="{FF2B5EF4-FFF2-40B4-BE49-F238E27FC236}">
                <a16:creationId xmlns:a16="http://schemas.microsoft.com/office/drawing/2014/main" id="{DAF3E889-B78F-4FB8-9C7B-EF5DD4A1C1C9}"/>
              </a:ext>
            </a:extLst>
          </p:cNvPr>
          <p:cNvSpPr/>
          <p:nvPr/>
        </p:nvSpPr>
        <p:spPr>
          <a:xfrm>
            <a:off x="7634287" y="1271587"/>
            <a:ext cx="2295525" cy="657225"/>
          </a:xfrm>
          <a:prstGeom prst="borderCallout1">
            <a:avLst>
              <a:gd name="adj1" fmla="val 50634"/>
              <a:gd name="adj2" fmla="val 99954"/>
              <a:gd name="adj3" fmla="val 47282"/>
              <a:gd name="adj4" fmla="val 152122"/>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Return to Home</a:t>
            </a:r>
          </a:p>
        </p:txBody>
      </p:sp>
      <p:sp>
        <p:nvSpPr>
          <p:cNvPr id="10" name="Callout: Line 9">
            <a:extLst>
              <a:ext uri="{FF2B5EF4-FFF2-40B4-BE49-F238E27FC236}">
                <a16:creationId xmlns:a16="http://schemas.microsoft.com/office/drawing/2014/main" id="{C5B801A2-83FC-4C8C-823D-A12D60DCBA53}"/>
              </a:ext>
            </a:extLst>
          </p:cNvPr>
          <p:cNvSpPr/>
          <p:nvPr/>
        </p:nvSpPr>
        <p:spPr>
          <a:xfrm>
            <a:off x="7905752" y="2205036"/>
            <a:ext cx="2295525" cy="657225"/>
          </a:xfrm>
          <a:prstGeom prst="borderCallout1">
            <a:avLst>
              <a:gd name="adj1" fmla="val 50634"/>
              <a:gd name="adj2" fmla="val 99954"/>
              <a:gd name="adj3" fmla="val -80254"/>
              <a:gd name="adj4" fmla="val 155442"/>
            </a:avLst>
          </a:prstGeom>
        </p:spPr>
        <p:style>
          <a:lnRef idx="2">
            <a:schemeClr val="dk1"/>
          </a:lnRef>
          <a:fillRef idx="1">
            <a:schemeClr val="lt1"/>
          </a:fillRef>
          <a:effectRef idx="0">
            <a:schemeClr val="dk1"/>
          </a:effectRef>
          <a:fontRef idx="minor">
            <a:schemeClr val="dk1"/>
          </a:fontRef>
        </p:style>
        <p:txBody>
          <a:bodyPr lIns="27432" tIns="27432" rIns="27432" bIns="27432" rtlCol="0" anchor="ctr"/>
          <a:lstStyle/>
          <a:p>
            <a:pPr algn="ctr"/>
            <a:r>
              <a:rPr lang="en-US" dirty="0"/>
              <a:t>About</a:t>
            </a:r>
          </a:p>
        </p:txBody>
      </p:sp>
      <p:pic>
        <p:nvPicPr>
          <p:cNvPr id="3" name="Picture 2">
            <a:extLst>
              <a:ext uri="{FF2B5EF4-FFF2-40B4-BE49-F238E27FC236}">
                <a16:creationId xmlns:a16="http://schemas.microsoft.com/office/drawing/2014/main" id="{2D81ABD3-3991-4D29-AB23-A36711DFBEA8}"/>
              </a:ext>
            </a:extLst>
          </p:cNvPr>
          <p:cNvPicPr>
            <a:picLocks noChangeAspect="1"/>
          </p:cNvPicPr>
          <p:nvPr/>
        </p:nvPicPr>
        <p:blipFill>
          <a:blip r:embed="rId4"/>
          <a:stretch>
            <a:fillRect/>
          </a:stretch>
        </p:blipFill>
        <p:spPr>
          <a:xfrm>
            <a:off x="506452" y="3201354"/>
            <a:ext cx="1714500" cy="1992238"/>
          </a:xfrm>
          <a:prstGeom prst="rect">
            <a:avLst/>
          </a:prstGeom>
        </p:spPr>
      </p:pic>
    </p:spTree>
    <p:extLst>
      <p:ext uri="{BB962C8B-B14F-4D97-AF65-F5344CB8AC3E}">
        <p14:creationId xmlns:p14="http://schemas.microsoft.com/office/powerpoint/2010/main" val="363108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6B82-CD9A-4190-A451-FD658209BEBC}"/>
              </a:ext>
            </a:extLst>
          </p:cNvPr>
          <p:cNvSpPr>
            <a:spLocks noGrp="1"/>
          </p:cNvSpPr>
          <p:nvPr>
            <p:ph type="title"/>
          </p:nvPr>
        </p:nvSpPr>
        <p:spPr>
          <a:xfrm>
            <a:off x="619125" y="95250"/>
            <a:ext cx="10734675" cy="866776"/>
          </a:xfrm>
        </p:spPr>
        <p:txBody>
          <a:bodyPr>
            <a:normAutofit/>
          </a:bodyPr>
          <a:lstStyle/>
          <a:p>
            <a:r>
              <a:rPr lang="en-US" dirty="0"/>
              <a:t>Using the Map – Data Filtering</a:t>
            </a:r>
          </a:p>
        </p:txBody>
      </p:sp>
      <p:sp>
        <p:nvSpPr>
          <p:cNvPr id="3" name="Content Placeholder 2">
            <a:extLst>
              <a:ext uri="{FF2B5EF4-FFF2-40B4-BE49-F238E27FC236}">
                <a16:creationId xmlns:a16="http://schemas.microsoft.com/office/drawing/2014/main" id="{4E2C57A6-DED0-4B86-8628-6F9459111D7D}"/>
              </a:ext>
            </a:extLst>
          </p:cNvPr>
          <p:cNvSpPr>
            <a:spLocks noGrp="1"/>
          </p:cNvSpPr>
          <p:nvPr>
            <p:ph idx="1"/>
          </p:nvPr>
        </p:nvSpPr>
        <p:spPr>
          <a:xfrm>
            <a:off x="669724" y="1295399"/>
            <a:ext cx="5478679" cy="5324475"/>
          </a:xfrm>
        </p:spPr>
        <p:txBody>
          <a:bodyPr>
            <a:normAutofit lnSpcReduction="10000"/>
          </a:bodyPr>
          <a:lstStyle/>
          <a:p>
            <a:pPr marL="514350" indent="-514350">
              <a:buFont typeface="+mj-lt"/>
              <a:buAutoNum type="arabicPeriod"/>
            </a:pPr>
            <a:r>
              <a:rPr lang="en-US" dirty="0"/>
              <a:t>Select Show Filters</a:t>
            </a:r>
          </a:p>
          <a:p>
            <a:pPr marL="514350" indent="-514350">
              <a:buFont typeface="+mj-lt"/>
              <a:buAutoNum type="arabicPeriod"/>
            </a:pPr>
            <a:r>
              <a:rPr lang="en-US" dirty="0"/>
              <a:t>Apply Desired Filters</a:t>
            </a:r>
          </a:p>
          <a:p>
            <a:pPr lvl="1"/>
            <a:r>
              <a:rPr lang="en-US" dirty="0"/>
              <a:t>Parameter Group</a:t>
            </a:r>
          </a:p>
          <a:p>
            <a:pPr lvl="1"/>
            <a:r>
              <a:rPr lang="en-US" dirty="0"/>
              <a:t>Parameter</a:t>
            </a:r>
          </a:p>
          <a:p>
            <a:pPr lvl="1"/>
            <a:r>
              <a:rPr lang="en-US" dirty="0"/>
              <a:t>BMP Category</a:t>
            </a:r>
          </a:p>
          <a:p>
            <a:pPr lvl="1"/>
            <a:r>
              <a:rPr lang="en-US" dirty="0"/>
              <a:t>Site Type</a:t>
            </a:r>
          </a:p>
          <a:p>
            <a:pPr marL="514350" indent="-514350">
              <a:buFont typeface="+mj-lt"/>
              <a:buAutoNum type="arabicPeriod"/>
            </a:pPr>
            <a:r>
              <a:rPr lang="en-US" dirty="0"/>
              <a:t>Select Submit to update Map</a:t>
            </a:r>
          </a:p>
          <a:p>
            <a:pPr lvl="1"/>
            <a:r>
              <a:rPr lang="en-US" dirty="0"/>
              <a:t>Wait a few seconds for query to complete</a:t>
            </a:r>
          </a:p>
          <a:p>
            <a:pPr lvl="1"/>
            <a:r>
              <a:rPr lang="en-US" dirty="0"/>
              <a:t>Message box will indicate number of BMP sites that were successfully retrieved</a:t>
            </a:r>
          </a:p>
          <a:p>
            <a:pPr marL="514350" indent="-514350">
              <a:buFont typeface="+mj-lt"/>
              <a:buAutoNum type="arabicPeriod"/>
            </a:pPr>
            <a:r>
              <a:rPr lang="en-US" dirty="0"/>
              <a:t>Zoom/pan to a geographic region of the map</a:t>
            </a:r>
          </a:p>
        </p:txBody>
      </p:sp>
      <p:pic>
        <p:nvPicPr>
          <p:cNvPr id="4" name="Picture 3">
            <a:extLst>
              <a:ext uri="{FF2B5EF4-FFF2-40B4-BE49-F238E27FC236}">
                <a16:creationId xmlns:a16="http://schemas.microsoft.com/office/drawing/2014/main" id="{70E41860-6991-48C0-9A9B-C0A885D12A7D}"/>
              </a:ext>
            </a:extLst>
          </p:cNvPr>
          <p:cNvPicPr>
            <a:picLocks noChangeAspect="1"/>
          </p:cNvPicPr>
          <p:nvPr/>
        </p:nvPicPr>
        <p:blipFill>
          <a:blip r:embed="rId3"/>
          <a:stretch>
            <a:fillRect/>
          </a:stretch>
        </p:blipFill>
        <p:spPr>
          <a:xfrm>
            <a:off x="6695624" y="1595510"/>
            <a:ext cx="4684520" cy="2353591"/>
          </a:xfrm>
          <a:prstGeom prst="rect">
            <a:avLst/>
          </a:prstGeom>
        </p:spPr>
      </p:pic>
      <p:sp>
        <p:nvSpPr>
          <p:cNvPr id="5" name="TextBox 4">
            <a:extLst>
              <a:ext uri="{FF2B5EF4-FFF2-40B4-BE49-F238E27FC236}">
                <a16:creationId xmlns:a16="http://schemas.microsoft.com/office/drawing/2014/main" id="{427E3807-72FF-4FAF-8CBE-851B78FE1A00}"/>
              </a:ext>
            </a:extLst>
          </p:cNvPr>
          <p:cNvSpPr txBox="1"/>
          <p:nvPr/>
        </p:nvSpPr>
        <p:spPr>
          <a:xfrm>
            <a:off x="6648450" y="3372768"/>
            <a:ext cx="5110439" cy="369332"/>
          </a:xfrm>
          <a:prstGeom prst="rect">
            <a:avLst/>
          </a:prstGeom>
          <a:noFill/>
        </p:spPr>
        <p:txBody>
          <a:bodyPr wrap="square" rtlCol="0">
            <a:spAutoFit/>
          </a:bodyPr>
          <a:lstStyle/>
          <a:p>
            <a:r>
              <a:rPr lang="en-US" dirty="0"/>
              <a:t>Map of All Bioretention BMP Sites</a:t>
            </a:r>
          </a:p>
        </p:txBody>
      </p:sp>
      <p:pic>
        <p:nvPicPr>
          <p:cNvPr id="6" name="Picture 5">
            <a:extLst>
              <a:ext uri="{FF2B5EF4-FFF2-40B4-BE49-F238E27FC236}">
                <a16:creationId xmlns:a16="http://schemas.microsoft.com/office/drawing/2014/main" id="{283208E8-4F49-47D9-875F-105CD38C101F}"/>
              </a:ext>
            </a:extLst>
          </p:cNvPr>
          <p:cNvPicPr>
            <a:picLocks noChangeAspect="1"/>
          </p:cNvPicPr>
          <p:nvPr/>
        </p:nvPicPr>
        <p:blipFill>
          <a:blip r:embed="rId4"/>
          <a:stretch>
            <a:fillRect/>
          </a:stretch>
        </p:blipFill>
        <p:spPr>
          <a:xfrm>
            <a:off x="6686843" y="3957637"/>
            <a:ext cx="4702083" cy="2336519"/>
          </a:xfrm>
          <a:prstGeom prst="rect">
            <a:avLst/>
          </a:prstGeom>
        </p:spPr>
      </p:pic>
      <p:sp>
        <p:nvSpPr>
          <p:cNvPr id="7" name="TextBox 6">
            <a:extLst>
              <a:ext uri="{FF2B5EF4-FFF2-40B4-BE49-F238E27FC236}">
                <a16:creationId xmlns:a16="http://schemas.microsoft.com/office/drawing/2014/main" id="{0D600A0C-7CD1-47C9-9F50-3B8E94668FE3}"/>
              </a:ext>
            </a:extLst>
          </p:cNvPr>
          <p:cNvSpPr txBox="1"/>
          <p:nvPr/>
        </p:nvSpPr>
        <p:spPr>
          <a:xfrm>
            <a:off x="6648451" y="6294156"/>
            <a:ext cx="5110439" cy="369332"/>
          </a:xfrm>
          <a:prstGeom prst="rect">
            <a:avLst/>
          </a:prstGeom>
          <a:noFill/>
        </p:spPr>
        <p:txBody>
          <a:bodyPr wrap="square" rtlCol="0">
            <a:spAutoFit/>
          </a:bodyPr>
          <a:lstStyle/>
          <a:p>
            <a:r>
              <a:rPr lang="en-US" dirty="0"/>
              <a:t>Map of All Highway BMP Sites</a:t>
            </a:r>
          </a:p>
        </p:txBody>
      </p:sp>
    </p:spTree>
    <p:extLst>
      <p:ext uri="{BB962C8B-B14F-4D97-AF65-F5344CB8AC3E}">
        <p14:creationId xmlns:p14="http://schemas.microsoft.com/office/powerpoint/2010/main" val="315971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6B82-CD9A-4190-A451-FD658209BEBC}"/>
              </a:ext>
            </a:extLst>
          </p:cNvPr>
          <p:cNvSpPr>
            <a:spLocks noGrp="1"/>
          </p:cNvSpPr>
          <p:nvPr>
            <p:ph type="title"/>
          </p:nvPr>
        </p:nvSpPr>
        <p:spPr>
          <a:xfrm>
            <a:off x="619125" y="95250"/>
            <a:ext cx="10734675" cy="866776"/>
          </a:xfrm>
        </p:spPr>
        <p:txBody>
          <a:bodyPr>
            <a:normAutofit fontScale="90000"/>
          </a:bodyPr>
          <a:lstStyle/>
          <a:p>
            <a:r>
              <a:rPr lang="en-US" dirty="0"/>
              <a:t>Using the Map – Selecting / Analyzing a Single Site</a:t>
            </a:r>
          </a:p>
        </p:txBody>
      </p:sp>
      <p:sp>
        <p:nvSpPr>
          <p:cNvPr id="3" name="Content Placeholder 2">
            <a:extLst>
              <a:ext uri="{FF2B5EF4-FFF2-40B4-BE49-F238E27FC236}">
                <a16:creationId xmlns:a16="http://schemas.microsoft.com/office/drawing/2014/main" id="{4E2C57A6-DED0-4B86-8628-6F9459111D7D}"/>
              </a:ext>
            </a:extLst>
          </p:cNvPr>
          <p:cNvSpPr>
            <a:spLocks noGrp="1"/>
          </p:cNvSpPr>
          <p:nvPr>
            <p:ph idx="1"/>
          </p:nvPr>
        </p:nvSpPr>
        <p:spPr>
          <a:xfrm>
            <a:off x="669724" y="1295399"/>
            <a:ext cx="5478679" cy="5324475"/>
          </a:xfrm>
        </p:spPr>
        <p:txBody>
          <a:bodyPr>
            <a:normAutofit/>
          </a:bodyPr>
          <a:lstStyle/>
          <a:p>
            <a:pPr marL="514350" indent="-514350">
              <a:buFont typeface="+mj-lt"/>
              <a:buAutoNum type="arabicPeriod"/>
            </a:pPr>
            <a:r>
              <a:rPr lang="en-US" dirty="0"/>
              <a:t>Click a BMP Site</a:t>
            </a:r>
          </a:p>
          <a:p>
            <a:pPr marL="514350" indent="-514350">
              <a:buFont typeface="+mj-lt"/>
              <a:buAutoNum type="arabicPeriod"/>
            </a:pPr>
            <a:r>
              <a:rPr lang="en-US" dirty="0"/>
              <a:t>Site ID, Site Name, Location, and BMP Category will display</a:t>
            </a:r>
          </a:p>
          <a:p>
            <a:pPr marL="514350" indent="-514350">
              <a:buFont typeface="+mj-lt"/>
              <a:buAutoNum type="arabicPeriod"/>
            </a:pPr>
            <a:r>
              <a:rPr lang="en-US" dirty="0"/>
              <a:t>Links for summary report and flow &amp; precipitation report display</a:t>
            </a:r>
          </a:p>
          <a:p>
            <a:pPr marL="514350" indent="-514350">
              <a:buFont typeface="+mj-lt"/>
              <a:buAutoNum type="arabicPeriod"/>
            </a:pPr>
            <a:r>
              <a:rPr lang="en-US" dirty="0"/>
              <a:t>Water quality data can be explored and retrieved by selecting a parameter group and parameter</a:t>
            </a:r>
          </a:p>
          <a:p>
            <a:pPr marL="514350" indent="-514350">
              <a:buFont typeface="+mj-lt"/>
              <a:buAutoNum type="arabicPeriod"/>
            </a:pPr>
            <a:endParaRPr lang="en-US" dirty="0"/>
          </a:p>
        </p:txBody>
      </p:sp>
      <p:sp>
        <p:nvSpPr>
          <p:cNvPr id="7" name="TextBox 6">
            <a:extLst>
              <a:ext uri="{FF2B5EF4-FFF2-40B4-BE49-F238E27FC236}">
                <a16:creationId xmlns:a16="http://schemas.microsoft.com/office/drawing/2014/main" id="{0D600A0C-7CD1-47C9-9F50-3B8E94668FE3}"/>
              </a:ext>
            </a:extLst>
          </p:cNvPr>
          <p:cNvSpPr txBox="1"/>
          <p:nvPr/>
        </p:nvSpPr>
        <p:spPr>
          <a:xfrm>
            <a:off x="6605859" y="6294156"/>
            <a:ext cx="5110439" cy="369332"/>
          </a:xfrm>
          <a:prstGeom prst="rect">
            <a:avLst/>
          </a:prstGeom>
          <a:noFill/>
        </p:spPr>
        <p:txBody>
          <a:bodyPr wrap="square" rtlCol="0">
            <a:spAutoFit/>
          </a:bodyPr>
          <a:lstStyle/>
          <a:p>
            <a:r>
              <a:rPr lang="en-US" dirty="0"/>
              <a:t>Selected Grass Strip Site in Pilchuck, WA</a:t>
            </a:r>
          </a:p>
        </p:txBody>
      </p:sp>
      <p:pic>
        <p:nvPicPr>
          <p:cNvPr id="8" name="Picture 7">
            <a:extLst>
              <a:ext uri="{FF2B5EF4-FFF2-40B4-BE49-F238E27FC236}">
                <a16:creationId xmlns:a16="http://schemas.microsoft.com/office/drawing/2014/main" id="{9A75BC8C-7368-42CE-917E-6FAA1C2E6266}"/>
              </a:ext>
            </a:extLst>
          </p:cNvPr>
          <p:cNvPicPr>
            <a:picLocks noChangeAspect="1"/>
          </p:cNvPicPr>
          <p:nvPr/>
        </p:nvPicPr>
        <p:blipFill>
          <a:blip r:embed="rId3"/>
          <a:stretch>
            <a:fillRect/>
          </a:stretch>
        </p:blipFill>
        <p:spPr>
          <a:xfrm>
            <a:off x="6605859" y="1131606"/>
            <a:ext cx="4747941" cy="5162550"/>
          </a:xfrm>
          <a:prstGeom prst="rect">
            <a:avLst/>
          </a:prstGeom>
        </p:spPr>
      </p:pic>
    </p:spTree>
    <p:extLst>
      <p:ext uri="{BB962C8B-B14F-4D97-AF65-F5344CB8AC3E}">
        <p14:creationId xmlns:p14="http://schemas.microsoft.com/office/powerpoint/2010/main" val="109227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C6B82-CD9A-4190-A451-FD658209BEBC}"/>
              </a:ext>
            </a:extLst>
          </p:cNvPr>
          <p:cNvSpPr>
            <a:spLocks noGrp="1"/>
          </p:cNvSpPr>
          <p:nvPr>
            <p:ph type="title"/>
          </p:nvPr>
        </p:nvSpPr>
        <p:spPr>
          <a:xfrm>
            <a:off x="619125" y="95250"/>
            <a:ext cx="10734675" cy="866776"/>
          </a:xfrm>
        </p:spPr>
        <p:txBody>
          <a:bodyPr>
            <a:normAutofit fontScale="90000"/>
          </a:bodyPr>
          <a:lstStyle/>
          <a:p>
            <a:r>
              <a:rPr lang="en-US" dirty="0"/>
              <a:t>Using the Map – Selecting / Exploring a Site (cont.)</a:t>
            </a:r>
          </a:p>
        </p:txBody>
      </p:sp>
      <p:pic>
        <p:nvPicPr>
          <p:cNvPr id="8" name="Picture 7">
            <a:extLst>
              <a:ext uri="{FF2B5EF4-FFF2-40B4-BE49-F238E27FC236}">
                <a16:creationId xmlns:a16="http://schemas.microsoft.com/office/drawing/2014/main" id="{9A75BC8C-7368-42CE-917E-6FAA1C2E6266}"/>
              </a:ext>
            </a:extLst>
          </p:cNvPr>
          <p:cNvPicPr>
            <a:picLocks noChangeAspect="1"/>
          </p:cNvPicPr>
          <p:nvPr/>
        </p:nvPicPr>
        <p:blipFill>
          <a:blip r:embed="rId3"/>
          <a:stretch>
            <a:fillRect/>
          </a:stretch>
        </p:blipFill>
        <p:spPr>
          <a:xfrm>
            <a:off x="838200" y="1316272"/>
            <a:ext cx="4747941" cy="5162550"/>
          </a:xfrm>
          <a:prstGeom prst="rect">
            <a:avLst/>
          </a:prstGeom>
        </p:spPr>
      </p:pic>
      <p:pic>
        <p:nvPicPr>
          <p:cNvPr id="6" name="Picture 5">
            <a:extLst>
              <a:ext uri="{FF2B5EF4-FFF2-40B4-BE49-F238E27FC236}">
                <a16:creationId xmlns:a16="http://schemas.microsoft.com/office/drawing/2014/main" id="{16D8F502-187A-4460-A4ED-E32B93AC6483}"/>
              </a:ext>
            </a:extLst>
          </p:cNvPr>
          <p:cNvPicPr>
            <a:picLocks noChangeAspect="1"/>
          </p:cNvPicPr>
          <p:nvPr/>
        </p:nvPicPr>
        <p:blipFill>
          <a:blip r:embed="rId4"/>
          <a:stretch>
            <a:fillRect/>
          </a:stretch>
        </p:blipFill>
        <p:spPr>
          <a:xfrm>
            <a:off x="6457950" y="1219200"/>
            <a:ext cx="4784344" cy="2936145"/>
          </a:xfrm>
          <a:prstGeom prst="rect">
            <a:avLst/>
          </a:prstGeom>
          <a:ln>
            <a:solidFill>
              <a:schemeClr val="bg1">
                <a:lumMod val="75000"/>
              </a:schemeClr>
            </a:solidFill>
          </a:ln>
        </p:spPr>
      </p:pic>
      <p:cxnSp>
        <p:nvCxnSpPr>
          <p:cNvPr id="11" name="Straight Arrow Connector 10">
            <a:extLst>
              <a:ext uri="{FF2B5EF4-FFF2-40B4-BE49-F238E27FC236}">
                <a16:creationId xmlns:a16="http://schemas.microsoft.com/office/drawing/2014/main" id="{66D44DCA-AB69-4857-BED5-3090E1B6A777}"/>
              </a:ext>
            </a:extLst>
          </p:cNvPr>
          <p:cNvCxnSpPr>
            <a:cxnSpLocks/>
          </p:cNvCxnSpPr>
          <p:nvPr/>
        </p:nvCxnSpPr>
        <p:spPr>
          <a:xfrm flipV="1">
            <a:off x="5153025" y="2973022"/>
            <a:ext cx="1304925" cy="65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678679-4388-4D80-B242-6FAB811E590A}"/>
              </a:ext>
            </a:extLst>
          </p:cNvPr>
          <p:cNvCxnSpPr>
            <a:cxnSpLocks/>
          </p:cNvCxnSpPr>
          <p:nvPr/>
        </p:nvCxnSpPr>
        <p:spPr>
          <a:xfrm flipV="1">
            <a:off x="5153025" y="3720670"/>
            <a:ext cx="1452834" cy="113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732D7AA-0A8C-4D16-B049-5737DC0B822D}"/>
              </a:ext>
            </a:extLst>
          </p:cNvPr>
          <p:cNvPicPr>
            <a:picLocks noChangeAspect="1"/>
          </p:cNvPicPr>
          <p:nvPr/>
        </p:nvPicPr>
        <p:blipFill>
          <a:blip r:embed="rId5"/>
          <a:stretch>
            <a:fillRect/>
          </a:stretch>
        </p:blipFill>
        <p:spPr>
          <a:xfrm>
            <a:off x="6605859" y="1128135"/>
            <a:ext cx="3785618" cy="5185071"/>
          </a:xfrm>
          <a:prstGeom prst="rect">
            <a:avLst/>
          </a:prstGeom>
          <a:ln>
            <a:solidFill>
              <a:schemeClr val="bg1">
                <a:lumMod val="75000"/>
              </a:schemeClr>
            </a:solidFill>
          </a:ln>
        </p:spPr>
      </p:pic>
      <p:pic>
        <p:nvPicPr>
          <p:cNvPr id="19" name="Picture 18">
            <a:extLst>
              <a:ext uri="{FF2B5EF4-FFF2-40B4-BE49-F238E27FC236}">
                <a16:creationId xmlns:a16="http://schemas.microsoft.com/office/drawing/2014/main" id="{57D8F76A-C954-4398-BBDF-21962068EBC9}"/>
              </a:ext>
            </a:extLst>
          </p:cNvPr>
          <p:cNvPicPr>
            <a:picLocks noChangeAspect="1"/>
          </p:cNvPicPr>
          <p:nvPr/>
        </p:nvPicPr>
        <p:blipFill>
          <a:blip r:embed="rId6"/>
          <a:stretch>
            <a:fillRect/>
          </a:stretch>
        </p:blipFill>
        <p:spPr>
          <a:xfrm>
            <a:off x="6732840" y="2313928"/>
            <a:ext cx="4234564" cy="3989753"/>
          </a:xfrm>
          <a:prstGeom prst="rect">
            <a:avLst/>
          </a:prstGeom>
        </p:spPr>
      </p:pic>
      <p:cxnSp>
        <p:nvCxnSpPr>
          <p:cNvPr id="20" name="Straight Arrow Connector 19">
            <a:extLst>
              <a:ext uri="{FF2B5EF4-FFF2-40B4-BE49-F238E27FC236}">
                <a16:creationId xmlns:a16="http://schemas.microsoft.com/office/drawing/2014/main" id="{81BFF56F-79CD-4D41-A88C-88C714CC1CA0}"/>
              </a:ext>
            </a:extLst>
          </p:cNvPr>
          <p:cNvCxnSpPr>
            <a:cxnSpLocks/>
          </p:cNvCxnSpPr>
          <p:nvPr/>
        </p:nvCxnSpPr>
        <p:spPr>
          <a:xfrm>
            <a:off x="4738688" y="4076700"/>
            <a:ext cx="3281362" cy="1173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E406-38A8-4939-9C2E-1D7B6954F265}"/>
              </a:ext>
            </a:extLst>
          </p:cNvPr>
          <p:cNvSpPr>
            <a:spLocks noGrp="1"/>
          </p:cNvSpPr>
          <p:nvPr>
            <p:ph type="title"/>
          </p:nvPr>
        </p:nvSpPr>
        <p:spPr>
          <a:xfrm>
            <a:off x="609600" y="171450"/>
            <a:ext cx="10972799" cy="683376"/>
          </a:xfrm>
        </p:spPr>
        <p:txBody>
          <a:bodyPr>
            <a:normAutofit/>
          </a:bodyPr>
          <a:lstStyle/>
          <a:p>
            <a:r>
              <a:rPr lang="en-US" sz="3200" dirty="0"/>
              <a:t>Outline</a:t>
            </a:r>
          </a:p>
        </p:txBody>
      </p:sp>
      <p:sp>
        <p:nvSpPr>
          <p:cNvPr id="3" name="Content Placeholder 2">
            <a:extLst>
              <a:ext uri="{FF2B5EF4-FFF2-40B4-BE49-F238E27FC236}">
                <a16:creationId xmlns:a16="http://schemas.microsoft.com/office/drawing/2014/main" id="{AB39E72A-DB03-4F08-891B-F4C083B92643}"/>
              </a:ext>
            </a:extLst>
          </p:cNvPr>
          <p:cNvSpPr>
            <a:spLocks noGrp="1"/>
          </p:cNvSpPr>
          <p:nvPr>
            <p:ph idx="1"/>
          </p:nvPr>
        </p:nvSpPr>
        <p:spPr>
          <a:xfrm>
            <a:off x="819149" y="1143000"/>
            <a:ext cx="10763249" cy="5593080"/>
          </a:xfrm>
        </p:spPr>
        <p:txBody>
          <a:bodyPr>
            <a:normAutofit lnSpcReduction="10000"/>
          </a:bodyPr>
          <a:lstStyle/>
          <a:p>
            <a:pPr lvl="0">
              <a:spcAft>
                <a:spcPts val="1200"/>
              </a:spcAft>
            </a:pPr>
            <a:r>
              <a:rPr lang="en-US" sz="2800" dirty="0">
                <a:solidFill>
                  <a:schemeClr val="tx1"/>
                </a:solidFill>
              </a:rPr>
              <a:t>Project Objective</a:t>
            </a:r>
          </a:p>
          <a:p>
            <a:pPr lvl="0">
              <a:spcAft>
                <a:spcPts val="1200"/>
              </a:spcAft>
            </a:pPr>
            <a:r>
              <a:rPr lang="en-US" sz="2800" dirty="0">
                <a:solidFill>
                  <a:schemeClr val="tx1"/>
                </a:solidFill>
              </a:rPr>
              <a:t>Background on the International Stormwater BMP Database</a:t>
            </a:r>
          </a:p>
          <a:p>
            <a:pPr lvl="0">
              <a:spcAft>
                <a:spcPts val="1200"/>
              </a:spcAft>
            </a:pPr>
            <a:r>
              <a:rPr lang="en-US" sz="2800" dirty="0">
                <a:solidFill>
                  <a:schemeClr val="tx1"/>
                </a:solidFill>
              </a:rPr>
              <a:t>Introduction to the DOT Portal</a:t>
            </a:r>
          </a:p>
          <a:p>
            <a:pPr lvl="0">
              <a:spcAft>
                <a:spcPts val="1200"/>
              </a:spcAft>
            </a:pPr>
            <a:r>
              <a:rPr lang="en-US" sz="2800" dirty="0">
                <a:solidFill>
                  <a:schemeClr val="tx1"/>
                </a:solidFill>
              </a:rPr>
              <a:t>Using the DOT Portal</a:t>
            </a:r>
          </a:p>
          <a:p>
            <a:pPr lvl="1">
              <a:spcAft>
                <a:spcPts val="1200"/>
              </a:spcAft>
            </a:pPr>
            <a:r>
              <a:rPr lang="en-US" sz="2600" dirty="0">
                <a:solidFill>
                  <a:schemeClr val="tx1"/>
                </a:solidFill>
              </a:rPr>
              <a:t>Retrieve BMP Data using the Map</a:t>
            </a:r>
          </a:p>
          <a:p>
            <a:pPr lvl="1">
              <a:spcAft>
                <a:spcPts val="1200"/>
              </a:spcAft>
            </a:pPr>
            <a:r>
              <a:rPr lang="en-US" sz="2600" dirty="0">
                <a:solidFill>
                  <a:schemeClr val="tx1"/>
                </a:solidFill>
              </a:rPr>
              <a:t>Retrieve BMP Data using the Data Query &amp; Statistical Analysis Tool</a:t>
            </a:r>
          </a:p>
          <a:p>
            <a:pPr>
              <a:spcAft>
                <a:spcPts val="1200"/>
              </a:spcAft>
            </a:pPr>
            <a:r>
              <a:rPr lang="en-US" sz="2800" dirty="0">
                <a:solidFill>
                  <a:schemeClr val="tx1"/>
                </a:solidFill>
              </a:rPr>
              <a:t>Data Inventory and Summary Report</a:t>
            </a:r>
          </a:p>
          <a:p>
            <a:pPr>
              <a:spcAft>
                <a:spcPts val="1200"/>
              </a:spcAft>
            </a:pPr>
            <a:r>
              <a:rPr lang="en-US" sz="2800" dirty="0">
                <a:solidFill>
                  <a:schemeClr val="tx1"/>
                </a:solidFill>
              </a:rPr>
              <a:t>Data Gaps and Needs</a:t>
            </a:r>
          </a:p>
          <a:p>
            <a:pPr>
              <a:spcAft>
                <a:spcPts val="1200"/>
              </a:spcAft>
            </a:pPr>
            <a:r>
              <a:rPr lang="en-US" sz="2800" dirty="0">
                <a:solidFill>
                  <a:schemeClr val="tx1"/>
                </a:solidFill>
              </a:rPr>
              <a:t>Summary and Conclusions</a:t>
            </a:r>
          </a:p>
        </p:txBody>
      </p:sp>
    </p:spTree>
    <p:extLst>
      <p:ext uri="{BB962C8B-B14F-4D97-AF65-F5344CB8AC3E}">
        <p14:creationId xmlns:p14="http://schemas.microsoft.com/office/powerpoint/2010/main" val="355915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B9E4B1-26BC-4B21-A3CB-2F3B6B4C2C4D}"/>
              </a:ext>
            </a:extLst>
          </p:cNvPr>
          <p:cNvSpPr>
            <a:spLocks noGrp="1"/>
          </p:cNvSpPr>
          <p:nvPr>
            <p:ph type="title"/>
          </p:nvPr>
        </p:nvSpPr>
        <p:spPr/>
        <p:txBody>
          <a:bodyPr/>
          <a:lstStyle/>
          <a:p>
            <a:r>
              <a:rPr lang="en-US" dirty="0"/>
              <a:t>Data Analysis Report</a:t>
            </a:r>
          </a:p>
        </p:txBody>
      </p:sp>
      <p:sp>
        <p:nvSpPr>
          <p:cNvPr id="5" name="Content Placeholder 4">
            <a:extLst>
              <a:ext uri="{FF2B5EF4-FFF2-40B4-BE49-F238E27FC236}">
                <a16:creationId xmlns:a16="http://schemas.microsoft.com/office/drawing/2014/main" id="{DC6F718F-DA14-450D-9886-951E3B4C5376}"/>
              </a:ext>
            </a:extLst>
          </p:cNvPr>
          <p:cNvSpPr>
            <a:spLocks noGrp="1"/>
          </p:cNvSpPr>
          <p:nvPr>
            <p:ph sz="half" idx="1"/>
          </p:nvPr>
        </p:nvSpPr>
        <p:spPr>
          <a:xfrm>
            <a:off x="838200" y="1825625"/>
            <a:ext cx="5672328" cy="4823650"/>
          </a:xfrm>
        </p:spPr>
        <p:txBody>
          <a:bodyPr/>
          <a:lstStyle/>
          <a:p>
            <a:r>
              <a:rPr lang="en-US" dirty="0"/>
              <a:t>Provides an inventory of BMP studies in the BMPDB including DOT-related studies</a:t>
            </a:r>
          </a:p>
          <a:p>
            <a:r>
              <a:rPr lang="en-US" dirty="0"/>
              <a:t>Includes a statistical summary of influent and effluent data by BMP category</a:t>
            </a:r>
          </a:p>
          <a:p>
            <a:r>
              <a:rPr lang="en-US" dirty="0"/>
              <a:t>Identifies data gaps and needs for expanding the BMPDB and conducting future analyses</a:t>
            </a:r>
          </a:p>
        </p:txBody>
      </p:sp>
      <p:pic>
        <p:nvPicPr>
          <p:cNvPr id="7" name="Content Placeholder 6">
            <a:extLst>
              <a:ext uri="{FF2B5EF4-FFF2-40B4-BE49-F238E27FC236}">
                <a16:creationId xmlns:a16="http://schemas.microsoft.com/office/drawing/2014/main" id="{951EB5B6-3EC4-4318-8D15-CF01E00D5A1A}"/>
              </a:ext>
            </a:extLst>
          </p:cNvPr>
          <p:cNvPicPr>
            <a:picLocks noGrp="1" noChangeAspect="1"/>
          </p:cNvPicPr>
          <p:nvPr>
            <p:ph sz="half" idx="2"/>
          </p:nvPr>
        </p:nvPicPr>
        <p:blipFill>
          <a:blip r:embed="rId3"/>
          <a:stretch>
            <a:fillRect/>
          </a:stretch>
        </p:blipFill>
        <p:spPr>
          <a:xfrm>
            <a:off x="6775039" y="208724"/>
            <a:ext cx="4982595" cy="6440551"/>
          </a:xfrm>
          <a:prstGeom prst="rect">
            <a:avLst/>
          </a:prstGeom>
        </p:spPr>
      </p:pic>
    </p:spTree>
    <p:extLst>
      <p:ext uri="{BB962C8B-B14F-4D97-AF65-F5344CB8AC3E}">
        <p14:creationId xmlns:p14="http://schemas.microsoft.com/office/powerpoint/2010/main" val="39505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8212-7478-482B-BFB7-A430F9405A64}"/>
              </a:ext>
            </a:extLst>
          </p:cNvPr>
          <p:cNvSpPr>
            <a:spLocks noGrp="1"/>
          </p:cNvSpPr>
          <p:nvPr>
            <p:ph type="title"/>
          </p:nvPr>
        </p:nvSpPr>
        <p:spPr>
          <a:xfrm>
            <a:off x="838200" y="71601"/>
            <a:ext cx="10515600" cy="662917"/>
          </a:xfrm>
        </p:spPr>
        <p:txBody>
          <a:bodyPr>
            <a:normAutofit fontScale="90000"/>
          </a:bodyPr>
          <a:lstStyle/>
          <a:p>
            <a:r>
              <a:rPr lang="en-US" dirty="0"/>
              <a:t>Constituents and BMPs Analyzed</a:t>
            </a:r>
          </a:p>
        </p:txBody>
      </p:sp>
      <p:graphicFrame>
        <p:nvGraphicFramePr>
          <p:cNvPr id="8" name="Content Placeholder 5">
            <a:extLst>
              <a:ext uri="{FF2B5EF4-FFF2-40B4-BE49-F238E27FC236}">
                <a16:creationId xmlns:a16="http://schemas.microsoft.com/office/drawing/2014/main" id="{E00E1697-99F5-49A9-8B34-86E18C51CA5A}"/>
              </a:ext>
            </a:extLst>
          </p:cNvPr>
          <p:cNvGraphicFramePr>
            <a:graphicFrameLocks noGrp="1"/>
          </p:cNvGraphicFramePr>
          <p:nvPr>
            <p:ph sz="half" idx="2"/>
            <p:extLst>
              <p:ext uri="{D42A27DB-BD31-4B8C-83A1-F6EECF244321}">
                <p14:modId xmlns:p14="http://schemas.microsoft.com/office/powerpoint/2010/main" val="1927964993"/>
              </p:ext>
            </p:extLst>
          </p:nvPr>
        </p:nvGraphicFramePr>
        <p:xfrm>
          <a:off x="6579478" y="880697"/>
          <a:ext cx="4915526" cy="3733375"/>
        </p:xfrm>
        <a:graphic>
          <a:graphicData uri="http://schemas.openxmlformats.org/drawingml/2006/table">
            <a:tbl>
              <a:tblPr firstRow="1" firstCol="1" bandRow="1">
                <a:tableStyleId>{5C22544A-7EE6-4342-B048-85BDC9FD1C3A}</a:tableStyleId>
              </a:tblPr>
              <a:tblGrid>
                <a:gridCol w="3832777">
                  <a:extLst>
                    <a:ext uri="{9D8B030D-6E8A-4147-A177-3AD203B41FA5}">
                      <a16:colId xmlns:a16="http://schemas.microsoft.com/office/drawing/2014/main" val="2084429854"/>
                    </a:ext>
                  </a:extLst>
                </a:gridCol>
                <a:gridCol w="1082749">
                  <a:extLst>
                    <a:ext uri="{9D8B030D-6E8A-4147-A177-3AD203B41FA5}">
                      <a16:colId xmlns:a16="http://schemas.microsoft.com/office/drawing/2014/main" val="538460721"/>
                    </a:ext>
                  </a:extLst>
                </a:gridCol>
              </a:tblGrid>
              <a:tr h="270186">
                <a:tc>
                  <a:txBody>
                    <a:bodyPr/>
                    <a:lstStyle/>
                    <a:p>
                      <a:pPr marL="0" marR="0">
                        <a:spcBef>
                          <a:spcPts val="0"/>
                        </a:spcBef>
                        <a:spcAft>
                          <a:spcPts val="0"/>
                        </a:spcAft>
                      </a:pPr>
                      <a:r>
                        <a:rPr lang="en-US" sz="1600" dirty="0">
                          <a:effectLst/>
                        </a:rPr>
                        <a:t>BMP Category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Code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673166162"/>
                  </a:ext>
                </a:extLst>
              </a:tr>
              <a:tr h="250429">
                <a:tc>
                  <a:txBody>
                    <a:bodyPr/>
                    <a:lstStyle/>
                    <a:p>
                      <a:pPr marL="0" marR="0">
                        <a:spcBef>
                          <a:spcPts val="0"/>
                        </a:spcBef>
                        <a:spcAft>
                          <a:spcPts val="0"/>
                        </a:spcAft>
                      </a:pPr>
                      <a:r>
                        <a:rPr lang="en-US" sz="1600" dirty="0">
                          <a:effectLst/>
                        </a:rPr>
                        <a:t>Detention Basin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DB</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386466277"/>
                  </a:ext>
                </a:extLst>
              </a:tr>
              <a:tr h="236115">
                <a:tc>
                  <a:txBody>
                    <a:bodyPr/>
                    <a:lstStyle/>
                    <a:p>
                      <a:pPr marL="0" marR="0">
                        <a:spcBef>
                          <a:spcPts val="0"/>
                        </a:spcBef>
                        <a:spcAft>
                          <a:spcPts val="0"/>
                        </a:spcAft>
                      </a:pPr>
                      <a:r>
                        <a:rPr lang="en-US" sz="1600" dirty="0">
                          <a:effectLst/>
                        </a:rPr>
                        <a:t>Retention Pond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RP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730412086"/>
                  </a:ext>
                </a:extLst>
              </a:tr>
              <a:tr h="250429">
                <a:tc>
                  <a:txBody>
                    <a:bodyPr/>
                    <a:lstStyle/>
                    <a:p>
                      <a:pPr marL="0" marR="0">
                        <a:spcBef>
                          <a:spcPts val="0"/>
                        </a:spcBef>
                        <a:spcAft>
                          <a:spcPts val="0"/>
                        </a:spcAft>
                      </a:pPr>
                      <a:r>
                        <a:rPr lang="en-US" sz="1600" dirty="0">
                          <a:effectLst/>
                        </a:rPr>
                        <a:t>Wetland Basin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WB</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821470046"/>
                  </a:ext>
                </a:extLst>
              </a:tr>
              <a:tr h="236115">
                <a:tc>
                  <a:txBody>
                    <a:bodyPr/>
                    <a:lstStyle/>
                    <a:p>
                      <a:pPr marL="0" marR="0">
                        <a:spcBef>
                          <a:spcPts val="0"/>
                        </a:spcBef>
                        <a:spcAft>
                          <a:spcPts val="0"/>
                        </a:spcAft>
                      </a:pPr>
                      <a:r>
                        <a:rPr lang="en-US" sz="1600" dirty="0">
                          <a:effectLst/>
                        </a:rPr>
                        <a:t>Wetland Channel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WC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105464493"/>
                  </a:ext>
                </a:extLst>
              </a:tr>
              <a:tr h="236115">
                <a:tc>
                  <a:txBody>
                    <a:bodyPr/>
                    <a:lstStyle/>
                    <a:p>
                      <a:pPr marL="0" marR="0">
                        <a:spcBef>
                          <a:spcPts val="0"/>
                        </a:spcBef>
                        <a:spcAft>
                          <a:spcPts val="0"/>
                        </a:spcAft>
                      </a:pPr>
                      <a:r>
                        <a:rPr lang="en-US" sz="1600" dirty="0">
                          <a:effectLst/>
                        </a:rPr>
                        <a:t>Grass Swale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BS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1375505942"/>
                  </a:ext>
                </a:extLst>
              </a:tr>
              <a:tr h="236115">
                <a:tc>
                  <a:txBody>
                    <a:bodyPr/>
                    <a:lstStyle/>
                    <a:p>
                      <a:pPr marL="0" marR="0">
                        <a:spcBef>
                          <a:spcPts val="0"/>
                        </a:spcBef>
                        <a:spcAft>
                          <a:spcPts val="0"/>
                        </a:spcAft>
                      </a:pPr>
                      <a:r>
                        <a:rPr lang="en-US" sz="1600" dirty="0">
                          <a:effectLst/>
                        </a:rPr>
                        <a:t>Grass Strip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BI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443968179"/>
                  </a:ext>
                </a:extLst>
              </a:tr>
              <a:tr h="242908">
                <a:tc>
                  <a:txBody>
                    <a:bodyPr/>
                    <a:lstStyle/>
                    <a:p>
                      <a:pPr marL="0" marR="0">
                        <a:spcBef>
                          <a:spcPts val="0"/>
                        </a:spcBef>
                        <a:spcAft>
                          <a:spcPts val="0"/>
                        </a:spcAft>
                      </a:pPr>
                      <a:r>
                        <a:rPr lang="en-US" sz="1600" dirty="0">
                          <a:effectLst/>
                        </a:rPr>
                        <a:t>Bioretention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BR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877541586"/>
                  </a:ext>
                </a:extLst>
              </a:tr>
              <a:tr h="236115">
                <a:tc>
                  <a:txBody>
                    <a:bodyPr/>
                    <a:lstStyle/>
                    <a:p>
                      <a:pPr marL="0" marR="0">
                        <a:spcBef>
                          <a:spcPts val="0"/>
                        </a:spcBef>
                        <a:spcAft>
                          <a:spcPts val="0"/>
                        </a:spcAft>
                      </a:pPr>
                      <a:r>
                        <a:rPr lang="en-US" sz="1600" dirty="0">
                          <a:effectLst/>
                        </a:rPr>
                        <a:t>Media Filter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MF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357206718"/>
                  </a:ext>
                </a:extLst>
              </a:tr>
              <a:tr h="250429">
                <a:tc>
                  <a:txBody>
                    <a:bodyPr/>
                    <a:lstStyle/>
                    <a:p>
                      <a:pPr marL="0" marR="0">
                        <a:spcBef>
                          <a:spcPts val="0"/>
                        </a:spcBef>
                        <a:spcAft>
                          <a:spcPts val="0"/>
                        </a:spcAft>
                      </a:pPr>
                      <a:r>
                        <a:rPr lang="en-US" sz="1600" dirty="0">
                          <a:effectLst/>
                        </a:rPr>
                        <a:t>High Rate Biofiltration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HRBF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58440825"/>
                  </a:ext>
                </a:extLst>
              </a:tr>
              <a:tr h="253735">
                <a:tc>
                  <a:txBody>
                    <a:bodyPr/>
                    <a:lstStyle/>
                    <a:p>
                      <a:pPr marL="0" marR="0">
                        <a:spcBef>
                          <a:spcPts val="0"/>
                        </a:spcBef>
                        <a:spcAft>
                          <a:spcPts val="0"/>
                        </a:spcAft>
                      </a:pPr>
                      <a:r>
                        <a:rPr lang="en-US" sz="1600" dirty="0">
                          <a:effectLst/>
                        </a:rPr>
                        <a:t>High Rate Media Filtration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HRMF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166117348"/>
                  </a:ext>
                </a:extLst>
              </a:tr>
              <a:tr h="250429">
                <a:tc>
                  <a:txBody>
                    <a:bodyPr/>
                    <a:lstStyle/>
                    <a:p>
                      <a:pPr marL="0" marR="0">
                        <a:spcBef>
                          <a:spcPts val="0"/>
                        </a:spcBef>
                        <a:spcAft>
                          <a:spcPts val="0"/>
                        </a:spcAft>
                      </a:pPr>
                      <a:r>
                        <a:rPr lang="en-US" sz="1600" dirty="0">
                          <a:effectLst/>
                        </a:rPr>
                        <a:t>Hydrodynamic Separation Devices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HDS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04340911"/>
                  </a:ext>
                </a:extLst>
              </a:tr>
              <a:tr h="250429">
                <a:tc>
                  <a:txBody>
                    <a:bodyPr/>
                    <a:lstStyle/>
                    <a:p>
                      <a:pPr marL="0" marR="0">
                        <a:spcBef>
                          <a:spcPts val="0"/>
                        </a:spcBef>
                        <a:spcAft>
                          <a:spcPts val="0"/>
                        </a:spcAft>
                      </a:pPr>
                      <a:r>
                        <a:rPr lang="en-US" sz="1600" dirty="0">
                          <a:effectLst/>
                        </a:rPr>
                        <a:t>Oil/Grit Separators and Baffle Boxes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OGS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995260288"/>
                  </a:ext>
                </a:extLst>
              </a:tr>
              <a:tr h="250429">
                <a:tc>
                  <a:txBody>
                    <a:bodyPr/>
                    <a:lstStyle/>
                    <a:p>
                      <a:pPr marL="0" marR="0">
                        <a:spcBef>
                          <a:spcPts val="0"/>
                        </a:spcBef>
                        <a:spcAft>
                          <a:spcPts val="0"/>
                        </a:spcAft>
                      </a:pPr>
                      <a:r>
                        <a:rPr lang="en-US" sz="1600" dirty="0">
                          <a:effectLst/>
                        </a:rPr>
                        <a:t>Permeable Friction Course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PF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2440608734"/>
                  </a:ext>
                </a:extLst>
              </a:tr>
              <a:tr h="111229">
                <a:tc>
                  <a:txBody>
                    <a:bodyPr/>
                    <a:lstStyle/>
                    <a:p>
                      <a:pPr marL="0" marR="0">
                        <a:spcBef>
                          <a:spcPts val="0"/>
                        </a:spcBef>
                        <a:spcAft>
                          <a:spcPts val="0"/>
                        </a:spcAft>
                      </a:pPr>
                      <a:r>
                        <a:rPr lang="en-US" sz="1600" dirty="0">
                          <a:effectLst/>
                        </a:rPr>
                        <a:t>Porous Pavement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tc>
                  <a:txBody>
                    <a:bodyPr/>
                    <a:lstStyle/>
                    <a:p>
                      <a:pPr marL="0" marR="0">
                        <a:spcBef>
                          <a:spcPts val="0"/>
                        </a:spcBef>
                        <a:spcAft>
                          <a:spcPts val="0"/>
                        </a:spcAft>
                      </a:pPr>
                      <a:r>
                        <a:rPr lang="en-US" sz="1600" dirty="0">
                          <a:effectLst/>
                        </a:rPr>
                        <a:t>PP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111" marR="58111" marT="0" marB="0" anchor="b"/>
                </a:tc>
                <a:extLst>
                  <a:ext uri="{0D108BD9-81ED-4DB2-BD59-A6C34878D82A}">
                    <a16:rowId xmlns:a16="http://schemas.microsoft.com/office/drawing/2014/main" val="3665798948"/>
                  </a:ext>
                </a:extLst>
              </a:tr>
            </a:tbl>
          </a:graphicData>
        </a:graphic>
      </p:graphicFrame>
      <p:graphicFrame>
        <p:nvGraphicFramePr>
          <p:cNvPr id="17" name="Content Placeholder 16">
            <a:extLst>
              <a:ext uri="{FF2B5EF4-FFF2-40B4-BE49-F238E27FC236}">
                <a16:creationId xmlns:a16="http://schemas.microsoft.com/office/drawing/2014/main" id="{9AE1B92C-03CF-4F56-A6C0-0A59D5322910}"/>
              </a:ext>
            </a:extLst>
          </p:cNvPr>
          <p:cNvGraphicFramePr>
            <a:graphicFrameLocks noGrp="1"/>
          </p:cNvGraphicFramePr>
          <p:nvPr>
            <p:ph sz="half" idx="1"/>
            <p:extLst>
              <p:ext uri="{D42A27DB-BD31-4B8C-83A1-F6EECF244321}">
                <p14:modId xmlns:p14="http://schemas.microsoft.com/office/powerpoint/2010/main" val="1866954212"/>
              </p:ext>
            </p:extLst>
          </p:nvPr>
        </p:nvGraphicFramePr>
        <p:xfrm>
          <a:off x="838200" y="880697"/>
          <a:ext cx="4774324" cy="5762726"/>
        </p:xfrm>
        <a:graphic>
          <a:graphicData uri="http://schemas.openxmlformats.org/drawingml/2006/table">
            <a:tbl>
              <a:tblPr/>
              <a:tblGrid>
                <a:gridCol w="1673901">
                  <a:extLst>
                    <a:ext uri="{9D8B030D-6E8A-4147-A177-3AD203B41FA5}">
                      <a16:colId xmlns:a16="http://schemas.microsoft.com/office/drawing/2014/main" val="4070103767"/>
                    </a:ext>
                  </a:extLst>
                </a:gridCol>
                <a:gridCol w="3100423">
                  <a:extLst>
                    <a:ext uri="{9D8B030D-6E8A-4147-A177-3AD203B41FA5}">
                      <a16:colId xmlns:a16="http://schemas.microsoft.com/office/drawing/2014/main" val="1440742503"/>
                    </a:ext>
                  </a:extLst>
                </a:gridCol>
              </a:tblGrid>
              <a:tr h="326007">
                <a:tc>
                  <a:txBody>
                    <a:bodyPr/>
                    <a:lstStyle/>
                    <a:p>
                      <a:pPr algn="ctr" rtl="0" fontAlgn="ctr"/>
                      <a:r>
                        <a:rPr lang="en-US" sz="1600" b="1" i="0" u="none" strike="noStrike" dirty="0">
                          <a:solidFill>
                            <a:srgbClr val="FFFFFF"/>
                          </a:solidFill>
                          <a:effectLst/>
                          <a:latin typeface="Calibri" panose="020F0502020204030204" pitchFamily="34" charset="0"/>
                        </a:rPr>
                        <a:t>Constituent Group</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1" i="0" u="none" strike="noStrike" dirty="0">
                          <a:solidFill>
                            <a:srgbClr val="FFFFFF"/>
                          </a:solidFill>
                          <a:effectLst/>
                          <a:latin typeface="Calibri" panose="020F0502020204030204" pitchFamily="34" charset="0"/>
                        </a:rPr>
                        <a:t>Constituent</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901318755"/>
                  </a:ext>
                </a:extLst>
              </a:tr>
              <a:tr h="171583">
                <a:tc rowSpan="2">
                  <a:txBody>
                    <a:bodyPr/>
                    <a:lstStyle/>
                    <a:p>
                      <a:pPr algn="ctr" rtl="0" fontAlgn="ctr"/>
                      <a:r>
                        <a:rPr lang="en-US" sz="1600" b="1" i="0" u="none" strike="noStrike" dirty="0">
                          <a:solidFill>
                            <a:srgbClr val="FFFFFF"/>
                          </a:solidFill>
                          <a:effectLst/>
                          <a:latin typeface="Calibri" panose="020F0502020204030204" pitchFamily="34" charset="0"/>
                        </a:rPr>
                        <a:t>Solids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0" i="0" u="none" strike="noStrike" dirty="0">
                          <a:solidFill>
                            <a:srgbClr val="000000"/>
                          </a:solidFill>
                          <a:effectLst/>
                          <a:latin typeface="Calibri" panose="020F0502020204030204" pitchFamily="34" charset="0"/>
                        </a:rPr>
                        <a:t>Total suspended solids (TSS)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90529336"/>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Total dissolved solids (TDS)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797528702"/>
                  </a:ext>
                </a:extLst>
              </a:tr>
              <a:tr h="165863">
                <a:tc rowSpan="3">
                  <a:txBody>
                    <a:bodyPr/>
                    <a:lstStyle/>
                    <a:p>
                      <a:pPr algn="ctr" rtl="0" fontAlgn="ctr"/>
                      <a:r>
                        <a:rPr lang="en-US" sz="1600" b="1" i="0" u="none" strike="noStrike" dirty="0">
                          <a:solidFill>
                            <a:srgbClr val="FFFFFF"/>
                          </a:solidFill>
                          <a:effectLst/>
                          <a:latin typeface="Calibri" panose="020F0502020204030204" pitchFamily="34" charset="0"/>
                        </a:rPr>
                        <a:t>Bacteria</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0" i="0" u="none" strike="noStrike" dirty="0">
                          <a:solidFill>
                            <a:srgbClr val="000000"/>
                          </a:solidFill>
                          <a:effectLst/>
                          <a:latin typeface="Calibri" panose="020F0502020204030204" pitchFamily="34" charset="0"/>
                        </a:rPr>
                        <a:t>Fecal coliform</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38728261"/>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Escherichia coli (E. coli)</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82973403"/>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Enterococcus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7842028"/>
                  </a:ext>
                </a:extLst>
              </a:tr>
              <a:tr h="165863">
                <a:tc rowSpan="8">
                  <a:txBody>
                    <a:bodyPr/>
                    <a:lstStyle/>
                    <a:p>
                      <a:pPr algn="ctr" rtl="0" fontAlgn="ctr"/>
                      <a:r>
                        <a:rPr lang="en-US" sz="1600" b="1" i="0" u="none" strike="noStrike" dirty="0">
                          <a:solidFill>
                            <a:srgbClr val="FFFFFF"/>
                          </a:solidFill>
                          <a:effectLst/>
                          <a:latin typeface="Calibri" panose="020F0502020204030204" pitchFamily="34" charset="0"/>
                        </a:rPr>
                        <a:t>Metals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0" i="0" u="none" strike="noStrike" dirty="0">
                          <a:solidFill>
                            <a:srgbClr val="000000"/>
                          </a:solidFill>
                          <a:effectLst/>
                          <a:latin typeface="Calibri" panose="020F0502020204030204" pitchFamily="34" charset="0"/>
                        </a:rPr>
                        <a:t>Arsenic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903440955"/>
                  </a:ext>
                </a:extLst>
              </a:tr>
              <a:tr h="298554">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Cadmium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405995285"/>
                  </a:ext>
                </a:extLst>
              </a:tr>
              <a:tr h="298554">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Chromium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75406196"/>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Copper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064285275"/>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Iron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4740420"/>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Lead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908708736"/>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Nickel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829784530"/>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Zinc (total and dissolved)</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904427916"/>
                  </a:ext>
                </a:extLst>
              </a:tr>
              <a:tr h="165863">
                <a:tc rowSpan="8">
                  <a:txBody>
                    <a:bodyPr/>
                    <a:lstStyle/>
                    <a:p>
                      <a:pPr algn="ctr" rtl="0" fontAlgn="ctr"/>
                      <a:r>
                        <a:rPr lang="en-US" sz="1600" b="1" i="0" u="none" strike="noStrike" dirty="0">
                          <a:solidFill>
                            <a:srgbClr val="FFFFFF"/>
                          </a:solidFill>
                          <a:effectLst/>
                          <a:latin typeface="Calibri" panose="020F0502020204030204" pitchFamily="34" charset="0"/>
                        </a:rPr>
                        <a:t>Nutrients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l" rtl="0" fontAlgn="ctr"/>
                      <a:r>
                        <a:rPr lang="en-US" sz="1600" b="0" i="0" u="none" strike="noStrike" dirty="0">
                          <a:solidFill>
                            <a:srgbClr val="000000"/>
                          </a:solidFill>
                          <a:effectLst/>
                          <a:latin typeface="Calibri" panose="020F0502020204030204" pitchFamily="34" charset="0"/>
                        </a:rPr>
                        <a:t>Total phosphorus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827501655"/>
                  </a:ext>
                </a:extLst>
              </a:tr>
              <a:tr h="17158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Orthophosphate </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657886629"/>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Dissolved phosphorus</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12457407"/>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Total nitrogen</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858767989"/>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Total Kjeldahl nitrogen (TKN)</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22564986"/>
                  </a:ext>
                </a:extLst>
              </a:tr>
              <a:tr h="165863">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Nitrate (NO</a:t>
                      </a:r>
                      <a:r>
                        <a:rPr lang="en-US" sz="1600" b="0" i="0" u="none" strike="noStrike" baseline="-25000" dirty="0">
                          <a:solidFill>
                            <a:srgbClr val="000000"/>
                          </a:solidFill>
                          <a:effectLst/>
                          <a:latin typeface="Calibri" panose="020F0502020204030204" pitchFamily="34" charset="0"/>
                        </a:rPr>
                        <a:t>3</a:t>
                      </a:r>
                      <a:r>
                        <a:rPr lang="en-US" sz="1600" b="0" i="0" u="none" strike="noStrike" dirty="0">
                          <a:solidFill>
                            <a:srgbClr val="000000"/>
                          </a:solidFill>
                          <a:effectLst/>
                          <a:latin typeface="Calibri" panose="020F0502020204030204" pitchFamily="34" charset="0"/>
                        </a:rPr>
                        <a:t>)</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4804890"/>
                  </a:ext>
                </a:extLst>
              </a:tr>
              <a:tr h="298554">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Nitrate plus nitrite (NO</a:t>
                      </a:r>
                      <a:r>
                        <a:rPr lang="en-US" sz="1600" b="0" i="0" u="none" strike="noStrike" baseline="-25000" dirty="0">
                          <a:solidFill>
                            <a:srgbClr val="000000"/>
                          </a:solidFill>
                          <a:effectLst/>
                          <a:latin typeface="Calibri" panose="020F0502020204030204" pitchFamily="34" charset="0"/>
                        </a:rPr>
                        <a:t>3</a:t>
                      </a:r>
                      <a:r>
                        <a:rPr lang="en-US" sz="1600" b="0" i="0" u="none" strike="noStrike" dirty="0">
                          <a:solidFill>
                            <a:srgbClr val="000000"/>
                          </a:solidFill>
                          <a:effectLst/>
                          <a:latin typeface="Calibri" panose="020F0502020204030204" pitchFamily="34" charset="0"/>
                        </a:rPr>
                        <a:t> + NO</a:t>
                      </a:r>
                      <a:r>
                        <a:rPr lang="en-US" sz="1600" b="0" i="0" u="none" strike="noStrike" baseline="-25000" dirty="0">
                          <a:solidFill>
                            <a:srgbClr val="000000"/>
                          </a:solidFill>
                          <a:effectLst/>
                          <a:latin typeface="Calibri" panose="020F0502020204030204" pitchFamily="34" charset="0"/>
                        </a:rPr>
                        <a:t>2</a:t>
                      </a:r>
                      <a:r>
                        <a:rPr lang="en-US" sz="1600" b="0" i="0" u="none" strike="noStrike" dirty="0">
                          <a:solidFill>
                            <a:srgbClr val="000000"/>
                          </a:solidFill>
                          <a:effectLst/>
                          <a:latin typeface="Calibri" panose="020F0502020204030204" pitchFamily="34" charset="0"/>
                        </a:rPr>
                        <a:t>)</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4124375729"/>
                  </a:ext>
                </a:extLst>
              </a:tr>
              <a:tr h="298554">
                <a:tc vMerge="1">
                  <a:txBody>
                    <a:bodyPr/>
                    <a:lstStyle/>
                    <a:p>
                      <a:endParaRPr lang="en-US"/>
                    </a:p>
                  </a:txBody>
                  <a:tcPr/>
                </a:tc>
                <a:tc>
                  <a:txBody>
                    <a:bodyPr/>
                    <a:lstStyle/>
                    <a:p>
                      <a:pPr algn="l" rtl="0" fontAlgn="ctr"/>
                      <a:r>
                        <a:rPr lang="en-US" sz="1600" b="0" i="0" u="none" strike="noStrike" dirty="0">
                          <a:solidFill>
                            <a:srgbClr val="000000"/>
                          </a:solidFill>
                          <a:effectLst/>
                          <a:latin typeface="Calibri" panose="020F0502020204030204" pitchFamily="34" charset="0"/>
                        </a:rPr>
                        <a:t>Nitrate and Nitrate plus nitrite (NOx)</a:t>
                      </a:r>
                    </a:p>
                  </a:txBody>
                  <a:tcPr marL="5719" marR="5719"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162488738"/>
                  </a:ext>
                </a:extLst>
              </a:tr>
            </a:tbl>
          </a:graphicData>
        </a:graphic>
      </p:graphicFrame>
    </p:spTree>
    <p:extLst>
      <p:ext uri="{BB962C8B-B14F-4D97-AF65-F5344CB8AC3E}">
        <p14:creationId xmlns:p14="http://schemas.microsoft.com/office/powerpoint/2010/main" val="2240969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D87-5A30-4B51-9B26-666EBA5BB5DE}"/>
              </a:ext>
            </a:extLst>
          </p:cNvPr>
          <p:cNvSpPr>
            <a:spLocks noGrp="1"/>
          </p:cNvSpPr>
          <p:nvPr>
            <p:ph type="title"/>
          </p:nvPr>
        </p:nvSpPr>
        <p:spPr>
          <a:xfrm>
            <a:off x="838200" y="365126"/>
            <a:ext cx="10515600" cy="857106"/>
          </a:xfrm>
        </p:spPr>
        <p:txBody>
          <a:bodyPr/>
          <a:lstStyle/>
          <a:p>
            <a:r>
              <a:rPr lang="en-US" dirty="0"/>
              <a:t>Data Inventory – Studies by Rain Zone</a:t>
            </a:r>
          </a:p>
        </p:txBody>
      </p:sp>
      <p:graphicFrame>
        <p:nvGraphicFramePr>
          <p:cNvPr id="6" name="Content Placeholder 5">
            <a:extLst>
              <a:ext uri="{FF2B5EF4-FFF2-40B4-BE49-F238E27FC236}">
                <a16:creationId xmlns:a16="http://schemas.microsoft.com/office/drawing/2014/main" id="{AEED66A4-E8DC-4FA2-8FA6-54A4E58BB0B8}"/>
              </a:ext>
            </a:extLst>
          </p:cNvPr>
          <p:cNvGraphicFramePr>
            <a:graphicFrameLocks noGrp="1"/>
          </p:cNvGraphicFramePr>
          <p:nvPr>
            <p:ph sz="half" idx="1"/>
            <p:extLst>
              <p:ext uri="{D42A27DB-BD31-4B8C-83A1-F6EECF244321}">
                <p14:modId xmlns:p14="http://schemas.microsoft.com/office/powerpoint/2010/main" val="1370764347"/>
              </p:ext>
            </p:extLst>
          </p:nvPr>
        </p:nvGraphicFramePr>
        <p:xfrm>
          <a:off x="585087" y="2087880"/>
          <a:ext cx="4931293" cy="2926080"/>
        </p:xfrm>
        <a:graphic>
          <a:graphicData uri="http://schemas.openxmlformats.org/drawingml/2006/table">
            <a:tbl>
              <a:tblPr firstRow="1" firstCol="1" bandRow="1">
                <a:tableStyleId>{5C22544A-7EE6-4342-B048-85BDC9FD1C3A}</a:tableStyleId>
              </a:tblPr>
              <a:tblGrid>
                <a:gridCol w="1353170">
                  <a:extLst>
                    <a:ext uri="{9D8B030D-6E8A-4147-A177-3AD203B41FA5}">
                      <a16:colId xmlns:a16="http://schemas.microsoft.com/office/drawing/2014/main" val="170766641"/>
                    </a:ext>
                  </a:extLst>
                </a:gridCol>
                <a:gridCol w="595082">
                  <a:extLst>
                    <a:ext uri="{9D8B030D-6E8A-4147-A177-3AD203B41FA5}">
                      <a16:colId xmlns:a16="http://schemas.microsoft.com/office/drawing/2014/main" val="2890628222"/>
                    </a:ext>
                  </a:extLst>
                </a:gridCol>
                <a:gridCol w="959370">
                  <a:extLst>
                    <a:ext uri="{9D8B030D-6E8A-4147-A177-3AD203B41FA5}">
                      <a16:colId xmlns:a16="http://schemas.microsoft.com/office/drawing/2014/main" val="3020440114"/>
                    </a:ext>
                  </a:extLst>
                </a:gridCol>
                <a:gridCol w="1169233">
                  <a:extLst>
                    <a:ext uri="{9D8B030D-6E8A-4147-A177-3AD203B41FA5}">
                      <a16:colId xmlns:a16="http://schemas.microsoft.com/office/drawing/2014/main" val="3566886430"/>
                    </a:ext>
                  </a:extLst>
                </a:gridCol>
                <a:gridCol w="854438">
                  <a:extLst>
                    <a:ext uri="{9D8B030D-6E8A-4147-A177-3AD203B41FA5}">
                      <a16:colId xmlns:a16="http://schemas.microsoft.com/office/drawing/2014/main" val="2763212384"/>
                    </a:ext>
                  </a:extLst>
                </a:gridCol>
              </a:tblGrid>
              <a:tr h="190500">
                <a:tc>
                  <a:txBody>
                    <a:bodyPr/>
                    <a:lstStyle/>
                    <a:p>
                      <a:pPr marL="0" marR="0" algn="ctr">
                        <a:spcBef>
                          <a:spcPts val="0"/>
                        </a:spcBef>
                        <a:spcAft>
                          <a:spcPts val="0"/>
                        </a:spcAft>
                      </a:pPr>
                      <a:r>
                        <a:rPr lang="en-US" sz="1600" dirty="0">
                          <a:effectLst/>
                        </a:rPr>
                        <a:t>EPA Rain Zone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DOT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Non-DOT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Unspecified</a:t>
                      </a:r>
                    </a:p>
                  </a:txBody>
                  <a:tcPr marL="68580" marR="68580" marT="0" marB="0" anchor="ctr"/>
                </a:tc>
                <a:tc>
                  <a:txBody>
                    <a:bodyPr/>
                    <a:lstStyle/>
                    <a:p>
                      <a:pPr marL="0" marR="0" algn="ctr">
                        <a:spcBef>
                          <a:spcPts val="0"/>
                        </a:spcBef>
                        <a:spcAft>
                          <a:spcPts val="0"/>
                        </a:spcAft>
                      </a:pPr>
                      <a:r>
                        <a:rPr lang="en-US" sz="1600" dirty="0">
                          <a:effectLst/>
                        </a:rPr>
                        <a:t>All Sites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7178980"/>
                  </a:ext>
                </a:extLst>
              </a:tr>
              <a:tr h="190500">
                <a:tc>
                  <a:txBody>
                    <a:bodyPr/>
                    <a:lstStyle/>
                    <a:p>
                      <a:pPr marL="0" marR="0" algn="ctr">
                        <a:spcBef>
                          <a:spcPts val="0"/>
                        </a:spcBef>
                        <a:spcAft>
                          <a:spcPts val="0"/>
                        </a:spcAft>
                      </a:pPr>
                      <a:r>
                        <a:rPr lang="en-US" sz="1600" dirty="0">
                          <a:effectLst/>
                        </a:rPr>
                        <a:t>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50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79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56922"/>
                  </a:ext>
                </a:extLst>
              </a:tr>
              <a:tr h="190500">
                <a:tc>
                  <a:txBody>
                    <a:bodyPr/>
                    <a:lstStyle/>
                    <a:p>
                      <a:pPr marL="0" marR="0" algn="ctr">
                        <a:spcBef>
                          <a:spcPts val="0"/>
                        </a:spcBef>
                        <a:spcAft>
                          <a:spcPts val="0"/>
                        </a:spcAft>
                      </a:pPr>
                      <a:r>
                        <a:rPr lang="en-US" sz="1600" dirty="0">
                          <a:effectLst/>
                        </a:rPr>
                        <a:t>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80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52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138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9370058"/>
                  </a:ext>
                </a:extLst>
              </a:tr>
              <a:tr h="190500">
                <a:tc>
                  <a:txBody>
                    <a:bodyPr/>
                    <a:lstStyle/>
                    <a:p>
                      <a:pPr marL="0" marR="0" algn="ctr">
                        <a:spcBef>
                          <a:spcPts val="0"/>
                        </a:spcBef>
                        <a:spcAft>
                          <a:spcPts val="0"/>
                        </a:spcAft>
                      </a:pPr>
                      <a:r>
                        <a:rPr lang="en-US" sz="1600" dirty="0">
                          <a:effectLst/>
                        </a:rPr>
                        <a:t>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58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88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392475"/>
                  </a:ext>
                </a:extLst>
              </a:tr>
              <a:tr h="190500">
                <a:tc>
                  <a:txBody>
                    <a:bodyPr/>
                    <a:lstStyle/>
                    <a:p>
                      <a:pPr marL="0" marR="0" algn="ctr">
                        <a:spcBef>
                          <a:spcPts val="0"/>
                        </a:spcBef>
                        <a:spcAft>
                          <a:spcPts val="0"/>
                        </a:spcAft>
                      </a:pPr>
                      <a:r>
                        <a:rPr lang="en-US" sz="1600" dirty="0">
                          <a:effectLst/>
                        </a:rPr>
                        <a:t>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24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793320"/>
                  </a:ext>
                </a:extLst>
              </a:tr>
              <a:tr h="190500">
                <a:tc>
                  <a:txBody>
                    <a:bodyPr/>
                    <a:lstStyle/>
                    <a:p>
                      <a:pPr marL="0" marR="0" algn="ctr">
                        <a:spcBef>
                          <a:spcPts val="0"/>
                        </a:spcBef>
                        <a:spcAft>
                          <a:spcPts val="0"/>
                        </a:spcAft>
                      </a:pPr>
                      <a:r>
                        <a:rPr lang="en-US" sz="1600" dirty="0">
                          <a:effectLst/>
                        </a:rPr>
                        <a:t>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45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2270557"/>
                  </a:ext>
                </a:extLst>
              </a:tr>
              <a:tr h="190500">
                <a:tc>
                  <a:txBody>
                    <a:bodyPr/>
                    <a:lstStyle/>
                    <a:p>
                      <a:pPr marL="0" marR="0" algn="ctr">
                        <a:spcBef>
                          <a:spcPts val="0"/>
                        </a:spcBef>
                        <a:spcAft>
                          <a:spcPts val="0"/>
                        </a:spcAft>
                      </a:pPr>
                      <a:r>
                        <a:rPr lang="en-US" sz="1600" dirty="0">
                          <a:effectLst/>
                        </a:rPr>
                        <a:t>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58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28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96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7608480"/>
                  </a:ext>
                </a:extLst>
              </a:tr>
              <a:tr h="190500">
                <a:tc>
                  <a:txBody>
                    <a:bodyPr/>
                    <a:lstStyle/>
                    <a:p>
                      <a:pPr marL="0" marR="0" algn="ctr">
                        <a:spcBef>
                          <a:spcPts val="0"/>
                        </a:spcBef>
                        <a:spcAft>
                          <a:spcPts val="0"/>
                        </a:spcAft>
                      </a:pPr>
                      <a:r>
                        <a:rPr lang="en-US" sz="1600" dirty="0">
                          <a:effectLst/>
                        </a:rPr>
                        <a:t>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39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30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69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61658"/>
                  </a:ext>
                </a:extLst>
              </a:tr>
              <a:tr h="190500">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8</a:t>
                      </a: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378771"/>
                  </a:ext>
                </a:extLst>
              </a:tr>
              <a:tr h="190500">
                <a:tc>
                  <a:txBody>
                    <a:bodyPr/>
                    <a:lstStyle/>
                    <a:p>
                      <a:pPr marL="0" marR="0" algn="ctr">
                        <a:spcBef>
                          <a:spcPts val="0"/>
                        </a:spcBef>
                        <a:spcAft>
                          <a:spcPts val="0"/>
                        </a:spcAft>
                      </a:pPr>
                      <a:r>
                        <a:rPr lang="en-US" sz="1600" dirty="0">
                          <a:effectLst/>
                        </a:rPr>
                        <a:t>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15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33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003"/>
                  </a:ext>
                </a:extLst>
              </a:tr>
              <a:tr h="190500">
                <a:tc>
                  <a:txBody>
                    <a:bodyPr/>
                    <a:lstStyle/>
                    <a:p>
                      <a:pPr marL="0" marR="0" algn="ctr">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Unknown</a:t>
                      </a: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10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336493"/>
                  </a:ext>
                </a:extLst>
              </a:tr>
              <a:tr h="190500">
                <a:tc>
                  <a:txBody>
                    <a:bodyPr/>
                    <a:lstStyle/>
                    <a:p>
                      <a:pPr marL="0" marR="0" algn="ctr">
                        <a:spcBef>
                          <a:spcPts val="0"/>
                        </a:spcBef>
                        <a:spcAft>
                          <a:spcPts val="0"/>
                        </a:spcAft>
                      </a:pPr>
                      <a:r>
                        <a:rPr lang="en-US" sz="1600" dirty="0">
                          <a:effectLst/>
                        </a:rPr>
                        <a:t>Total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277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258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47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solidFill>
                            <a:srgbClr val="000000"/>
                          </a:solidFill>
                          <a:effectLst/>
                          <a:latin typeface="+mn-lt"/>
                          <a:ea typeface="Times New Roman" panose="02020603050405020304" pitchFamily="18" charset="0"/>
                          <a:cs typeface="Times New Roman" panose="02020603050405020304" pitchFamily="18" charset="0"/>
                        </a:rPr>
                        <a:t>582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8400177"/>
                  </a:ext>
                </a:extLst>
              </a:tr>
            </a:tbl>
          </a:graphicData>
        </a:graphic>
      </p:graphicFrame>
      <p:sp>
        <p:nvSpPr>
          <p:cNvPr id="7" name="TextBox 6">
            <a:extLst>
              <a:ext uri="{FF2B5EF4-FFF2-40B4-BE49-F238E27FC236}">
                <a16:creationId xmlns:a16="http://schemas.microsoft.com/office/drawing/2014/main" id="{4B88B332-A3FD-48BE-9B04-C1476F69E594}"/>
              </a:ext>
            </a:extLst>
          </p:cNvPr>
          <p:cNvSpPr txBox="1"/>
          <p:nvPr/>
        </p:nvSpPr>
        <p:spPr>
          <a:xfrm>
            <a:off x="5944039" y="5279742"/>
            <a:ext cx="5917321" cy="523220"/>
          </a:xfrm>
          <a:prstGeom prst="rect">
            <a:avLst/>
          </a:prstGeom>
          <a:noFill/>
        </p:spPr>
        <p:txBody>
          <a:bodyPr wrap="square" rtlCol="0">
            <a:spAutoFit/>
          </a:bodyPr>
          <a:lstStyle/>
          <a:p>
            <a:r>
              <a:rPr lang="en-US" sz="1400" dirty="0"/>
              <a:t>EPA Rain Zone Map </a:t>
            </a:r>
          </a:p>
          <a:p>
            <a:r>
              <a:rPr lang="en-US" sz="1400" dirty="0"/>
              <a:t>Source: NPDES Phase I regulations, 40 CFR Part 122, Appendix E (USEPA 1990)</a:t>
            </a:r>
          </a:p>
        </p:txBody>
      </p:sp>
      <p:sp>
        <p:nvSpPr>
          <p:cNvPr id="8" name="TextBox 7">
            <a:extLst>
              <a:ext uri="{FF2B5EF4-FFF2-40B4-BE49-F238E27FC236}">
                <a16:creationId xmlns:a16="http://schemas.microsoft.com/office/drawing/2014/main" id="{A2E4CCCB-ECCA-4362-B285-6ABED2341329}"/>
              </a:ext>
            </a:extLst>
          </p:cNvPr>
          <p:cNvSpPr txBox="1"/>
          <p:nvPr/>
        </p:nvSpPr>
        <p:spPr>
          <a:xfrm>
            <a:off x="585087" y="5079687"/>
            <a:ext cx="5143052" cy="923330"/>
          </a:xfrm>
          <a:prstGeom prst="rect">
            <a:avLst/>
          </a:prstGeom>
          <a:noFill/>
        </p:spPr>
        <p:txBody>
          <a:bodyPr wrap="square" rtlCol="0">
            <a:spAutoFit/>
          </a:bodyPr>
          <a:lstStyle/>
          <a:p>
            <a:r>
              <a:rPr lang="en-US" dirty="0"/>
              <a:t>DOT Studies are those with primary land uses of urban roadway, highway, parking facility, service plaza, or maintenance station </a:t>
            </a:r>
          </a:p>
        </p:txBody>
      </p:sp>
      <p:pic>
        <p:nvPicPr>
          <p:cNvPr id="9" name="Content Placeholder 8">
            <a:extLst>
              <a:ext uri="{FF2B5EF4-FFF2-40B4-BE49-F238E27FC236}">
                <a16:creationId xmlns:a16="http://schemas.microsoft.com/office/drawing/2014/main" id="{23895332-E1F5-4E7F-8762-10C5E2A70BDD}"/>
              </a:ext>
            </a:extLst>
          </p:cNvPr>
          <p:cNvPicPr>
            <a:picLocks noGrp="1"/>
          </p:cNvPicPr>
          <p:nvPr>
            <p:ph sz="half" idx="2"/>
          </p:nvPr>
        </p:nvPicPr>
        <p:blipFill rotWithShape="1">
          <a:blip r:embed="rId2"/>
          <a:srcRect l="2091"/>
          <a:stretch/>
        </p:blipFill>
        <p:spPr bwMode="auto">
          <a:xfrm>
            <a:off x="6096000" y="1920414"/>
            <a:ext cx="5181600" cy="3261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016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D87-5A30-4B51-9B26-666EBA5BB5DE}"/>
              </a:ext>
            </a:extLst>
          </p:cNvPr>
          <p:cNvSpPr>
            <a:spLocks noGrp="1"/>
          </p:cNvSpPr>
          <p:nvPr>
            <p:ph type="title"/>
          </p:nvPr>
        </p:nvSpPr>
        <p:spPr/>
        <p:txBody>
          <a:bodyPr/>
          <a:lstStyle/>
          <a:p>
            <a:r>
              <a:rPr lang="en-US" dirty="0"/>
              <a:t>Data Inventory – Studies by State</a:t>
            </a:r>
          </a:p>
        </p:txBody>
      </p:sp>
      <p:sp>
        <p:nvSpPr>
          <p:cNvPr id="7" name="TextBox 6">
            <a:extLst>
              <a:ext uri="{FF2B5EF4-FFF2-40B4-BE49-F238E27FC236}">
                <a16:creationId xmlns:a16="http://schemas.microsoft.com/office/drawing/2014/main" id="{4B88B332-A3FD-48BE-9B04-C1476F69E594}"/>
              </a:ext>
            </a:extLst>
          </p:cNvPr>
          <p:cNvSpPr txBox="1"/>
          <p:nvPr/>
        </p:nvSpPr>
        <p:spPr>
          <a:xfrm>
            <a:off x="9121718" y="6272780"/>
            <a:ext cx="2728906" cy="307777"/>
          </a:xfrm>
          <a:prstGeom prst="rect">
            <a:avLst/>
          </a:prstGeom>
          <a:noFill/>
        </p:spPr>
        <p:txBody>
          <a:bodyPr wrap="square" rtlCol="0">
            <a:spAutoFit/>
          </a:bodyPr>
          <a:lstStyle/>
          <a:p>
            <a:r>
              <a:rPr lang="en-US" sz="1400" dirty="0"/>
              <a:t>ZZ – Outside of the United States</a:t>
            </a:r>
          </a:p>
        </p:txBody>
      </p:sp>
      <p:sp>
        <p:nvSpPr>
          <p:cNvPr id="8" name="TextBox 7">
            <a:extLst>
              <a:ext uri="{FF2B5EF4-FFF2-40B4-BE49-F238E27FC236}">
                <a16:creationId xmlns:a16="http://schemas.microsoft.com/office/drawing/2014/main" id="{A2E4CCCB-ECCA-4362-B285-6ABED2341329}"/>
              </a:ext>
            </a:extLst>
          </p:cNvPr>
          <p:cNvSpPr txBox="1"/>
          <p:nvPr/>
        </p:nvSpPr>
        <p:spPr>
          <a:xfrm>
            <a:off x="838200" y="5949614"/>
            <a:ext cx="6467260" cy="646331"/>
          </a:xfrm>
          <a:prstGeom prst="rect">
            <a:avLst/>
          </a:prstGeom>
          <a:noFill/>
        </p:spPr>
        <p:txBody>
          <a:bodyPr wrap="square" rtlCol="0">
            <a:spAutoFit/>
          </a:bodyPr>
          <a:lstStyle/>
          <a:p>
            <a:r>
              <a:rPr lang="en-US" dirty="0"/>
              <a:t>DOT Studies are those with primary land uses of urban roadway, highway, parking facility, service plaza, or maintenance station </a:t>
            </a:r>
          </a:p>
        </p:txBody>
      </p:sp>
      <p:graphicFrame>
        <p:nvGraphicFramePr>
          <p:cNvPr id="9" name="Content Placeholder 8">
            <a:extLst>
              <a:ext uri="{FF2B5EF4-FFF2-40B4-BE49-F238E27FC236}">
                <a16:creationId xmlns:a16="http://schemas.microsoft.com/office/drawing/2014/main" id="{4D5ABA89-085C-4D36-999E-4BA3157840CF}"/>
              </a:ext>
            </a:extLst>
          </p:cNvPr>
          <p:cNvGraphicFramePr>
            <a:graphicFrameLocks noGrp="1"/>
          </p:cNvGraphicFramePr>
          <p:nvPr>
            <p:ph idx="1"/>
            <p:extLst>
              <p:ext uri="{D42A27DB-BD31-4B8C-83A1-F6EECF244321}">
                <p14:modId xmlns:p14="http://schemas.microsoft.com/office/powerpoint/2010/main" val="787149726"/>
              </p:ext>
            </p:extLst>
          </p:nvPr>
        </p:nvGraphicFramePr>
        <p:xfrm>
          <a:off x="838200" y="1049001"/>
          <a:ext cx="10515600" cy="490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94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D87-5A30-4B51-9B26-666EBA5BB5DE}"/>
              </a:ext>
            </a:extLst>
          </p:cNvPr>
          <p:cNvSpPr>
            <a:spLocks noGrp="1"/>
          </p:cNvSpPr>
          <p:nvPr>
            <p:ph type="title"/>
          </p:nvPr>
        </p:nvSpPr>
        <p:spPr>
          <a:xfrm>
            <a:off x="268944" y="118005"/>
            <a:ext cx="11393404" cy="1036238"/>
          </a:xfrm>
        </p:spPr>
        <p:txBody>
          <a:bodyPr>
            <a:normAutofit/>
          </a:bodyPr>
          <a:lstStyle/>
          <a:p>
            <a:r>
              <a:rPr lang="en-US" dirty="0"/>
              <a:t>Inventory by BMP Category and DOT Site Type</a:t>
            </a:r>
          </a:p>
        </p:txBody>
      </p:sp>
      <p:graphicFrame>
        <p:nvGraphicFramePr>
          <p:cNvPr id="9" name="Content Placeholder 8">
            <a:extLst>
              <a:ext uri="{FF2B5EF4-FFF2-40B4-BE49-F238E27FC236}">
                <a16:creationId xmlns:a16="http://schemas.microsoft.com/office/drawing/2014/main" id="{BA047C61-5200-4082-B381-6D507D5A64A6}"/>
              </a:ext>
            </a:extLst>
          </p:cNvPr>
          <p:cNvGraphicFramePr>
            <a:graphicFrameLocks noGrp="1"/>
          </p:cNvGraphicFramePr>
          <p:nvPr>
            <p:ph idx="1"/>
            <p:extLst>
              <p:ext uri="{D42A27DB-BD31-4B8C-83A1-F6EECF244321}">
                <p14:modId xmlns:p14="http://schemas.microsoft.com/office/powerpoint/2010/main" val="2541356784"/>
              </p:ext>
            </p:extLst>
          </p:nvPr>
        </p:nvGraphicFramePr>
        <p:xfrm>
          <a:off x="2754893" y="1456436"/>
          <a:ext cx="9168163" cy="4998720"/>
        </p:xfrm>
        <a:graphic>
          <a:graphicData uri="http://schemas.openxmlformats.org/drawingml/2006/table">
            <a:tbl>
              <a:tblPr firstRow="1" firstCol="1" bandRow="1">
                <a:tableStyleId>{5C22544A-7EE6-4342-B048-85BDC9FD1C3A}</a:tableStyleId>
              </a:tblPr>
              <a:tblGrid>
                <a:gridCol w="2068643">
                  <a:extLst>
                    <a:ext uri="{9D8B030D-6E8A-4147-A177-3AD203B41FA5}">
                      <a16:colId xmlns:a16="http://schemas.microsoft.com/office/drawing/2014/main" val="2649953309"/>
                    </a:ext>
                  </a:extLst>
                </a:gridCol>
                <a:gridCol w="840486">
                  <a:extLst>
                    <a:ext uri="{9D8B030D-6E8A-4147-A177-3AD203B41FA5}">
                      <a16:colId xmlns:a16="http://schemas.microsoft.com/office/drawing/2014/main" val="3898104105"/>
                    </a:ext>
                  </a:extLst>
                </a:gridCol>
                <a:gridCol w="931509">
                  <a:extLst>
                    <a:ext uri="{9D8B030D-6E8A-4147-A177-3AD203B41FA5}">
                      <a16:colId xmlns:a16="http://schemas.microsoft.com/office/drawing/2014/main" val="3228734990"/>
                    </a:ext>
                  </a:extLst>
                </a:gridCol>
                <a:gridCol w="888412">
                  <a:extLst>
                    <a:ext uri="{9D8B030D-6E8A-4147-A177-3AD203B41FA5}">
                      <a16:colId xmlns:a16="http://schemas.microsoft.com/office/drawing/2014/main" val="81548906"/>
                    </a:ext>
                  </a:extLst>
                </a:gridCol>
                <a:gridCol w="887430">
                  <a:extLst>
                    <a:ext uri="{9D8B030D-6E8A-4147-A177-3AD203B41FA5}">
                      <a16:colId xmlns:a16="http://schemas.microsoft.com/office/drawing/2014/main" val="4211225884"/>
                    </a:ext>
                  </a:extLst>
                </a:gridCol>
                <a:gridCol w="1116563">
                  <a:extLst>
                    <a:ext uri="{9D8B030D-6E8A-4147-A177-3AD203B41FA5}">
                      <a16:colId xmlns:a16="http://schemas.microsoft.com/office/drawing/2014/main" val="105597864"/>
                    </a:ext>
                  </a:extLst>
                </a:gridCol>
                <a:gridCol w="936478">
                  <a:extLst>
                    <a:ext uri="{9D8B030D-6E8A-4147-A177-3AD203B41FA5}">
                      <a16:colId xmlns:a16="http://schemas.microsoft.com/office/drawing/2014/main" val="3732050016"/>
                    </a:ext>
                  </a:extLst>
                </a:gridCol>
                <a:gridCol w="793399">
                  <a:extLst>
                    <a:ext uri="{9D8B030D-6E8A-4147-A177-3AD203B41FA5}">
                      <a16:colId xmlns:a16="http://schemas.microsoft.com/office/drawing/2014/main" val="3134635815"/>
                    </a:ext>
                  </a:extLst>
                </a:gridCol>
                <a:gridCol w="705243">
                  <a:extLst>
                    <a:ext uri="{9D8B030D-6E8A-4147-A177-3AD203B41FA5}">
                      <a16:colId xmlns:a16="http://schemas.microsoft.com/office/drawing/2014/main" val="3172069886"/>
                    </a:ext>
                  </a:extLst>
                </a:gridCol>
              </a:tblGrid>
              <a:tr h="388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                      DOT Site Type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BMP Category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lnTlToBr w="12700" cap="flat" cmpd="sng" algn="ctr">
                      <a:solidFill>
                        <a:schemeClr val="tx1"/>
                      </a:solidFill>
                      <a:prstDash val="solid"/>
                      <a:round/>
                      <a:headEnd type="none" w="med" len="med"/>
                      <a:tailEnd type="none" w="med" len="med"/>
                    </a:lnTlToBr>
                  </a:tcPr>
                </a:tc>
                <a:tc>
                  <a:txBody>
                    <a:bodyPr/>
                    <a:lstStyle/>
                    <a:p>
                      <a:pPr marL="0" marR="0" algn="ctr">
                        <a:spcBef>
                          <a:spcPts val="0"/>
                        </a:spcBef>
                        <a:spcAft>
                          <a:spcPts val="0"/>
                        </a:spcAft>
                      </a:pPr>
                      <a:r>
                        <a:rPr lang="en-US" sz="1400" dirty="0">
                          <a:effectLst/>
                        </a:rPr>
                        <a:t>Urban Roadway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Highway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Parking Facility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Service Plaza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Maintenance Station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Un-specified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Non-DOT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400" dirty="0">
                          <a:effectLst/>
                        </a:rPr>
                        <a:t>All Sites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extLst>
                  <a:ext uri="{0D108BD9-81ED-4DB2-BD59-A6C34878D82A}">
                    <a16:rowId xmlns:a16="http://schemas.microsoft.com/office/drawing/2014/main" val="3997926440"/>
                  </a:ext>
                </a:extLst>
              </a:tr>
              <a:tr h="242565">
                <a:tc>
                  <a:txBody>
                    <a:bodyPr/>
                    <a:lstStyle/>
                    <a:p>
                      <a:pPr marL="0" marR="0" algn="ctr">
                        <a:spcBef>
                          <a:spcPts val="0"/>
                        </a:spcBef>
                        <a:spcAft>
                          <a:spcPts val="0"/>
                        </a:spcAft>
                      </a:pPr>
                      <a:r>
                        <a:rPr lang="en-US" sz="1400" dirty="0">
                          <a:effectLst/>
                        </a:rPr>
                        <a:t>Detention Basin (DB)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53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5870631"/>
                  </a:ext>
                </a:extLst>
              </a:tr>
              <a:tr h="242565">
                <a:tc>
                  <a:txBody>
                    <a:bodyPr/>
                    <a:lstStyle/>
                    <a:p>
                      <a:pPr marL="0" marR="0" algn="ctr">
                        <a:spcBef>
                          <a:spcPts val="0"/>
                        </a:spcBef>
                        <a:spcAft>
                          <a:spcPts val="0"/>
                        </a:spcAft>
                      </a:pPr>
                      <a:r>
                        <a:rPr lang="en-US" sz="1400" dirty="0">
                          <a:effectLst/>
                        </a:rPr>
                        <a:t>Retention Pond (RP)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87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269439"/>
                  </a:ext>
                </a:extLst>
              </a:tr>
              <a:tr h="242565">
                <a:tc>
                  <a:txBody>
                    <a:bodyPr/>
                    <a:lstStyle/>
                    <a:p>
                      <a:pPr marL="0" marR="0" algn="ctr">
                        <a:spcBef>
                          <a:spcPts val="0"/>
                        </a:spcBef>
                        <a:spcAft>
                          <a:spcPts val="0"/>
                        </a:spcAft>
                      </a:pPr>
                      <a:r>
                        <a:rPr lang="en-US" sz="1400" dirty="0">
                          <a:effectLst/>
                        </a:rPr>
                        <a:t>Wetland Basin (WB)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44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2798589"/>
                  </a:ext>
                </a:extLst>
              </a:tr>
              <a:tr h="242565">
                <a:tc>
                  <a:txBody>
                    <a:bodyPr/>
                    <a:lstStyle/>
                    <a:p>
                      <a:pPr marL="0" marR="0" algn="ctr">
                        <a:spcBef>
                          <a:spcPts val="0"/>
                        </a:spcBef>
                        <a:spcAft>
                          <a:spcPts val="0"/>
                        </a:spcAft>
                      </a:pPr>
                      <a:r>
                        <a:rPr lang="en-US" sz="1400" dirty="0">
                          <a:effectLst/>
                        </a:rPr>
                        <a:t>Wetland Channel (WC)</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23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410929"/>
                  </a:ext>
                </a:extLst>
              </a:tr>
              <a:tr h="242565">
                <a:tc>
                  <a:txBody>
                    <a:bodyPr/>
                    <a:lstStyle/>
                    <a:p>
                      <a:pPr marL="0" marR="0" algn="ctr">
                        <a:spcBef>
                          <a:spcPts val="0"/>
                        </a:spcBef>
                        <a:spcAft>
                          <a:spcPts val="0"/>
                        </a:spcAft>
                      </a:pPr>
                      <a:r>
                        <a:rPr lang="en-US" sz="1400" dirty="0">
                          <a:effectLst/>
                        </a:rPr>
                        <a:t>Grass Swale (GS)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57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5871719"/>
                  </a:ext>
                </a:extLst>
              </a:tr>
              <a:tr h="242565">
                <a:tc>
                  <a:txBody>
                    <a:bodyPr/>
                    <a:lstStyle/>
                    <a:p>
                      <a:pPr marL="0" marR="0" algn="ctr">
                        <a:spcBef>
                          <a:spcPts val="0"/>
                        </a:spcBef>
                        <a:spcAft>
                          <a:spcPts val="0"/>
                        </a:spcAft>
                      </a:pPr>
                      <a:r>
                        <a:rPr lang="en-US" sz="1400" dirty="0">
                          <a:effectLst/>
                        </a:rPr>
                        <a:t>Grass Strip (GI)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55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3072071"/>
                  </a:ext>
                </a:extLst>
              </a:tr>
              <a:tr h="242565">
                <a:tc>
                  <a:txBody>
                    <a:bodyPr/>
                    <a:lstStyle/>
                    <a:p>
                      <a:pPr marL="0" marR="0" algn="ctr">
                        <a:spcBef>
                          <a:spcPts val="0"/>
                        </a:spcBef>
                        <a:spcAft>
                          <a:spcPts val="0"/>
                        </a:spcAft>
                      </a:pPr>
                      <a:r>
                        <a:rPr lang="en-US" sz="1400" dirty="0">
                          <a:effectLst/>
                        </a:rPr>
                        <a:t>Bioretention (BR)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25</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83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3962580"/>
                  </a:ext>
                </a:extLst>
              </a:tr>
              <a:tr h="242565">
                <a:tc>
                  <a:txBody>
                    <a:bodyPr/>
                    <a:lstStyle/>
                    <a:p>
                      <a:pPr marL="0" marR="0" algn="ctr">
                        <a:spcBef>
                          <a:spcPts val="0"/>
                        </a:spcBef>
                        <a:spcAft>
                          <a:spcPts val="0"/>
                        </a:spcAft>
                      </a:pPr>
                      <a:r>
                        <a:rPr lang="en-US" sz="1400" dirty="0">
                          <a:effectLst/>
                        </a:rPr>
                        <a:t>Media Filter (MF)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50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9075345"/>
                  </a:ext>
                </a:extLst>
              </a:tr>
              <a:tr h="388104">
                <a:tc>
                  <a:txBody>
                    <a:bodyPr/>
                    <a:lstStyle/>
                    <a:p>
                      <a:pPr marL="0" marR="0" algn="ctr">
                        <a:spcBef>
                          <a:spcPts val="0"/>
                        </a:spcBef>
                        <a:spcAft>
                          <a:spcPts val="0"/>
                        </a:spcAft>
                      </a:pPr>
                      <a:r>
                        <a:rPr lang="en-US" sz="1400" dirty="0">
                          <a:effectLst/>
                        </a:rPr>
                        <a:t>High Rate Biofiltration (HRBF)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7116071"/>
                  </a:ext>
                </a:extLst>
              </a:tr>
              <a:tr h="388104">
                <a:tc>
                  <a:txBody>
                    <a:bodyPr/>
                    <a:lstStyle/>
                    <a:p>
                      <a:pPr marL="0" marR="0" algn="ctr">
                        <a:spcBef>
                          <a:spcPts val="0"/>
                        </a:spcBef>
                        <a:spcAft>
                          <a:spcPts val="0"/>
                        </a:spcAft>
                      </a:pPr>
                      <a:r>
                        <a:rPr lang="en-US" sz="1400" dirty="0">
                          <a:effectLst/>
                        </a:rPr>
                        <a:t>High Rate Media Filtration (HRMF)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23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826122"/>
                  </a:ext>
                </a:extLst>
              </a:tr>
              <a:tr h="388104">
                <a:tc>
                  <a:txBody>
                    <a:bodyPr/>
                    <a:lstStyle/>
                    <a:p>
                      <a:pPr marL="0" marR="0" algn="ctr">
                        <a:spcBef>
                          <a:spcPts val="0"/>
                        </a:spcBef>
                        <a:spcAft>
                          <a:spcPts val="0"/>
                        </a:spcAft>
                      </a:pPr>
                      <a:r>
                        <a:rPr lang="en-US" sz="1400" dirty="0">
                          <a:effectLst/>
                        </a:rPr>
                        <a:t>Hydrodynamic Separation Devices (HDS)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30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7287770"/>
                  </a:ext>
                </a:extLst>
              </a:tr>
              <a:tr h="388104">
                <a:tc>
                  <a:txBody>
                    <a:bodyPr/>
                    <a:lstStyle/>
                    <a:p>
                      <a:pPr marL="0" marR="0" algn="ctr">
                        <a:spcBef>
                          <a:spcPts val="0"/>
                        </a:spcBef>
                        <a:spcAft>
                          <a:spcPts val="0"/>
                        </a:spcAft>
                      </a:pPr>
                      <a:r>
                        <a:rPr lang="en-US" sz="1400" dirty="0">
                          <a:effectLst/>
                        </a:rPr>
                        <a:t>Oil/Grit Separators and Baffle Boxes (OGS)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19</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946307"/>
                  </a:ext>
                </a:extLst>
              </a:tr>
              <a:tr h="388104">
                <a:tc>
                  <a:txBody>
                    <a:bodyPr/>
                    <a:lstStyle/>
                    <a:p>
                      <a:pPr marL="0" marR="0" algn="ctr">
                        <a:spcBef>
                          <a:spcPts val="0"/>
                        </a:spcBef>
                        <a:spcAft>
                          <a:spcPts val="0"/>
                        </a:spcAft>
                      </a:pPr>
                      <a:r>
                        <a:rPr lang="en-US" sz="1400" dirty="0">
                          <a:effectLst/>
                        </a:rPr>
                        <a:t>Permeable Friction Course (PF)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008417"/>
                  </a:ext>
                </a:extLst>
              </a:tr>
              <a:tr h="242565">
                <a:tc>
                  <a:txBody>
                    <a:bodyPr/>
                    <a:lstStyle/>
                    <a:p>
                      <a:pPr marL="0" marR="0" algn="ctr">
                        <a:spcBef>
                          <a:spcPts val="0"/>
                        </a:spcBef>
                        <a:spcAft>
                          <a:spcPts val="0"/>
                        </a:spcAft>
                      </a:pPr>
                      <a:r>
                        <a:rPr lang="en-US" sz="1400" dirty="0">
                          <a:effectLst/>
                        </a:rPr>
                        <a:t>Porous Pavement (PF)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33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0</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46</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6265021"/>
                  </a:ext>
                </a:extLst>
              </a:tr>
              <a:tr h="242565">
                <a:tc>
                  <a:txBody>
                    <a:bodyPr/>
                    <a:lstStyle/>
                    <a:p>
                      <a:pPr marL="0" marR="0" algn="ctr">
                        <a:spcBef>
                          <a:spcPts val="0"/>
                        </a:spcBef>
                        <a:spcAft>
                          <a:spcPts val="0"/>
                        </a:spcAft>
                      </a:pPr>
                      <a:r>
                        <a:rPr lang="en-US" sz="1400" dirty="0">
                          <a:effectLst/>
                        </a:rPr>
                        <a:t>Total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1" marR="64861" marT="0" marB="0" anchor="ct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37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113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107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17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47</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258</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582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4238673"/>
                  </a:ext>
                </a:extLst>
              </a:tr>
            </a:tbl>
          </a:graphicData>
        </a:graphic>
      </p:graphicFrame>
      <p:sp>
        <p:nvSpPr>
          <p:cNvPr id="10" name="Left Brace 9">
            <a:extLst>
              <a:ext uri="{FF2B5EF4-FFF2-40B4-BE49-F238E27FC236}">
                <a16:creationId xmlns:a16="http://schemas.microsoft.com/office/drawing/2014/main" id="{DAA67E2B-3034-4C80-ADB8-B7917DB54196}"/>
              </a:ext>
            </a:extLst>
          </p:cNvPr>
          <p:cNvSpPr/>
          <p:nvPr/>
        </p:nvSpPr>
        <p:spPr>
          <a:xfrm>
            <a:off x="1990167" y="3822493"/>
            <a:ext cx="483210" cy="166390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extBox 10">
            <a:extLst>
              <a:ext uri="{FF2B5EF4-FFF2-40B4-BE49-F238E27FC236}">
                <a16:creationId xmlns:a16="http://schemas.microsoft.com/office/drawing/2014/main" id="{E24B4B17-C7ED-4E9D-B298-5A51884A09C6}"/>
              </a:ext>
            </a:extLst>
          </p:cNvPr>
          <p:cNvSpPr txBox="1"/>
          <p:nvPr/>
        </p:nvSpPr>
        <p:spPr>
          <a:xfrm>
            <a:off x="268944" y="4321138"/>
            <a:ext cx="1516829" cy="646331"/>
          </a:xfrm>
          <a:prstGeom prst="rect">
            <a:avLst/>
          </a:prstGeom>
          <a:noFill/>
        </p:spPr>
        <p:txBody>
          <a:bodyPr wrap="square" rtlCol="0">
            <a:spAutoFit/>
          </a:bodyPr>
          <a:lstStyle/>
          <a:p>
            <a:pPr algn="r"/>
            <a:r>
              <a:rPr lang="en-US" dirty="0">
                <a:solidFill>
                  <a:srgbClr val="FF0000"/>
                </a:solidFill>
              </a:rPr>
              <a:t>Manufactured Devices</a:t>
            </a:r>
          </a:p>
        </p:txBody>
      </p:sp>
    </p:spTree>
    <p:extLst>
      <p:ext uri="{BB962C8B-B14F-4D97-AF65-F5344CB8AC3E}">
        <p14:creationId xmlns:p14="http://schemas.microsoft.com/office/powerpoint/2010/main" val="291850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CD87-5A30-4B51-9B26-666EBA5BB5DE}"/>
              </a:ext>
            </a:extLst>
          </p:cNvPr>
          <p:cNvSpPr>
            <a:spLocks noGrp="1"/>
          </p:cNvSpPr>
          <p:nvPr>
            <p:ph type="title"/>
          </p:nvPr>
        </p:nvSpPr>
        <p:spPr/>
        <p:txBody>
          <a:bodyPr>
            <a:normAutofit/>
          </a:bodyPr>
          <a:lstStyle/>
          <a:p>
            <a:r>
              <a:rPr lang="en-US" dirty="0"/>
              <a:t>Data Inventory by Average Annual Daily Traffic</a:t>
            </a:r>
          </a:p>
        </p:txBody>
      </p:sp>
      <p:sp>
        <p:nvSpPr>
          <p:cNvPr id="8" name="Rectangle 7">
            <a:extLst>
              <a:ext uri="{FF2B5EF4-FFF2-40B4-BE49-F238E27FC236}">
                <a16:creationId xmlns:a16="http://schemas.microsoft.com/office/drawing/2014/main" id="{B8EE53F8-3B87-409B-B6AA-2A5ECB366CA1}"/>
              </a:ext>
            </a:extLst>
          </p:cNvPr>
          <p:cNvSpPr/>
          <p:nvPr/>
        </p:nvSpPr>
        <p:spPr>
          <a:xfrm>
            <a:off x="7888563" y="4937956"/>
            <a:ext cx="3086742"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AADT by State (ZZ = non-US)</a:t>
            </a:r>
            <a:endParaRPr lang="en-US" dirty="0"/>
          </a:p>
        </p:txBody>
      </p:sp>
      <p:sp>
        <p:nvSpPr>
          <p:cNvPr id="14" name="Rectangle 13">
            <a:extLst>
              <a:ext uri="{FF2B5EF4-FFF2-40B4-BE49-F238E27FC236}">
                <a16:creationId xmlns:a16="http://schemas.microsoft.com/office/drawing/2014/main" id="{95C4FB7A-AA8A-46E9-9C5D-C22616B9E7F1}"/>
              </a:ext>
            </a:extLst>
          </p:cNvPr>
          <p:cNvSpPr/>
          <p:nvPr/>
        </p:nvSpPr>
        <p:spPr>
          <a:xfrm>
            <a:off x="2421814" y="4937956"/>
            <a:ext cx="2525115"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AADT vs BMP Category</a:t>
            </a:r>
            <a:endParaRPr lang="en-US" dirty="0"/>
          </a:p>
        </p:txBody>
      </p:sp>
      <p:graphicFrame>
        <p:nvGraphicFramePr>
          <p:cNvPr id="4" name="Table 3">
            <a:extLst>
              <a:ext uri="{FF2B5EF4-FFF2-40B4-BE49-F238E27FC236}">
                <a16:creationId xmlns:a16="http://schemas.microsoft.com/office/drawing/2014/main" id="{5EA4DA63-6C3D-4AD8-BC7E-EB092357C9AC}"/>
              </a:ext>
            </a:extLst>
          </p:cNvPr>
          <p:cNvGraphicFramePr>
            <a:graphicFrameLocks noGrp="1"/>
          </p:cNvGraphicFramePr>
          <p:nvPr>
            <p:extLst>
              <p:ext uri="{D42A27DB-BD31-4B8C-83A1-F6EECF244321}">
                <p14:modId xmlns:p14="http://schemas.microsoft.com/office/powerpoint/2010/main" val="2131717651"/>
              </p:ext>
            </p:extLst>
          </p:nvPr>
        </p:nvGraphicFramePr>
        <p:xfrm>
          <a:off x="591756" y="5426775"/>
          <a:ext cx="7607840" cy="1310640"/>
        </p:xfrm>
        <a:graphic>
          <a:graphicData uri="http://schemas.openxmlformats.org/drawingml/2006/table">
            <a:tbl>
              <a:tblPr firstRow="1" bandRow="1"/>
              <a:tblGrid>
                <a:gridCol w="2105379">
                  <a:extLst>
                    <a:ext uri="{9D8B030D-6E8A-4147-A177-3AD203B41FA5}">
                      <a16:colId xmlns:a16="http://schemas.microsoft.com/office/drawing/2014/main" val="2203410760"/>
                    </a:ext>
                  </a:extLst>
                </a:gridCol>
                <a:gridCol w="2260210">
                  <a:extLst>
                    <a:ext uri="{9D8B030D-6E8A-4147-A177-3AD203B41FA5}">
                      <a16:colId xmlns:a16="http://schemas.microsoft.com/office/drawing/2014/main" val="258134952"/>
                    </a:ext>
                  </a:extLst>
                </a:gridCol>
                <a:gridCol w="3242251">
                  <a:extLst>
                    <a:ext uri="{9D8B030D-6E8A-4147-A177-3AD203B41FA5}">
                      <a16:colId xmlns:a16="http://schemas.microsoft.com/office/drawing/2014/main" val="549788282"/>
                    </a:ext>
                  </a:extLst>
                </a:gridCol>
              </a:tblGrid>
              <a:tr h="1077572">
                <a:tc>
                  <a:txBody>
                    <a:bodyPr/>
                    <a:lstStyle/>
                    <a:p>
                      <a:r>
                        <a:rPr lang="en-US" sz="1600" dirty="0">
                          <a:solidFill>
                            <a:schemeClr val="bg1">
                              <a:lumMod val="50000"/>
                            </a:schemeClr>
                          </a:solidFill>
                        </a:rPr>
                        <a:t>DB – detention basin</a:t>
                      </a:r>
                    </a:p>
                    <a:p>
                      <a:r>
                        <a:rPr lang="en-US" sz="1600" dirty="0">
                          <a:solidFill>
                            <a:schemeClr val="bg1">
                              <a:lumMod val="50000"/>
                            </a:schemeClr>
                          </a:solidFill>
                        </a:rPr>
                        <a:t>WB – wetland basin</a:t>
                      </a:r>
                    </a:p>
                    <a:p>
                      <a:r>
                        <a:rPr lang="en-US" sz="1600" dirty="0">
                          <a:solidFill>
                            <a:schemeClr val="bg1">
                              <a:lumMod val="50000"/>
                            </a:schemeClr>
                          </a:solidFill>
                        </a:rPr>
                        <a:t>WC – wetland channel</a:t>
                      </a:r>
                    </a:p>
                    <a:p>
                      <a:r>
                        <a:rPr lang="en-US" sz="1600" dirty="0">
                          <a:solidFill>
                            <a:schemeClr val="bg1">
                              <a:lumMod val="50000"/>
                            </a:schemeClr>
                          </a:solidFill>
                        </a:rPr>
                        <a:t>BS – grass swale</a:t>
                      </a: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rPr>
                        <a:t>BI – grass strip</a:t>
                      </a:r>
                    </a:p>
                    <a:p>
                      <a:r>
                        <a:rPr lang="en-US" sz="1600" dirty="0">
                          <a:solidFill>
                            <a:schemeClr val="bg1">
                              <a:lumMod val="50000"/>
                            </a:schemeClr>
                          </a:solidFill>
                        </a:rPr>
                        <a:t>BR – bioretention</a:t>
                      </a:r>
                    </a:p>
                    <a:p>
                      <a:r>
                        <a:rPr lang="en-US" sz="1600" dirty="0">
                          <a:solidFill>
                            <a:schemeClr val="bg1">
                              <a:lumMod val="50000"/>
                            </a:schemeClr>
                          </a:solidFill>
                        </a:rPr>
                        <a:t>MF – media filter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rPr>
                        <a:t>HRBF – high rate biofilter</a:t>
                      </a:r>
                    </a:p>
                    <a:p>
                      <a:endParaRPr lang="en-US" sz="1600" dirty="0">
                        <a:solidFill>
                          <a:schemeClr val="bg1">
                            <a:lumMod val="50000"/>
                          </a:schemeClr>
                        </a:solidFill>
                      </a:endParaRP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rPr>
                        <a:t>HRMF – high rate media filter</a:t>
                      </a:r>
                    </a:p>
                    <a:p>
                      <a:r>
                        <a:rPr lang="en-US" sz="1600" dirty="0">
                          <a:solidFill>
                            <a:schemeClr val="bg1">
                              <a:lumMod val="50000"/>
                            </a:schemeClr>
                          </a:solidFill>
                        </a:rPr>
                        <a:t>HDS – hydrodynamic separator</a:t>
                      </a:r>
                    </a:p>
                    <a:p>
                      <a:r>
                        <a:rPr lang="en-US" sz="1600" dirty="0">
                          <a:solidFill>
                            <a:schemeClr val="bg1">
                              <a:lumMod val="50000"/>
                            </a:schemeClr>
                          </a:solidFill>
                        </a:rPr>
                        <a:t>OGS – oil/grit separators</a:t>
                      </a:r>
                    </a:p>
                    <a:p>
                      <a:endParaRPr lang="en-US" sz="1600" dirty="0">
                        <a:solidFill>
                          <a:schemeClr val="bg1">
                            <a:lumMod val="50000"/>
                          </a:schemeClr>
                        </a:solidFill>
                      </a:endParaRPr>
                    </a:p>
                  </a:txBody>
                  <a:tcPr marL="45720" marR="45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79112368"/>
                  </a:ext>
                </a:extLst>
              </a:tr>
            </a:tbl>
          </a:graphicData>
        </a:graphic>
      </p:graphicFrame>
      <p:pic>
        <p:nvPicPr>
          <p:cNvPr id="10" name="Content Placeholder 9">
            <a:extLst>
              <a:ext uri="{FF2B5EF4-FFF2-40B4-BE49-F238E27FC236}">
                <a16:creationId xmlns:a16="http://schemas.microsoft.com/office/drawing/2014/main" id="{8EA138C0-5700-4229-B22D-10581E3D9A53}"/>
              </a:ext>
            </a:extLst>
          </p:cNvPr>
          <p:cNvPicPr>
            <a:picLocks noGrp="1"/>
          </p:cNvPicPr>
          <p:nvPr>
            <p:ph idx="1"/>
          </p:nvPr>
        </p:nvPicPr>
        <p:blipFill>
          <a:blip r:embed="rId3"/>
          <a:stretch>
            <a:fillRect/>
          </a:stretch>
        </p:blipFill>
        <p:spPr bwMode="auto">
          <a:xfrm>
            <a:off x="1075498" y="1231792"/>
            <a:ext cx="4804818" cy="3680516"/>
          </a:xfrm>
          <a:prstGeom prst="rect">
            <a:avLst/>
          </a:prstGeom>
          <a:noFill/>
          <a:ln>
            <a:noFill/>
          </a:ln>
        </p:spPr>
      </p:pic>
      <p:pic>
        <p:nvPicPr>
          <p:cNvPr id="11" name="Picture 10">
            <a:extLst>
              <a:ext uri="{FF2B5EF4-FFF2-40B4-BE49-F238E27FC236}">
                <a16:creationId xmlns:a16="http://schemas.microsoft.com/office/drawing/2014/main" id="{676D51C3-50E3-4449-AE4D-725F7AE6F588}"/>
              </a:ext>
            </a:extLst>
          </p:cNvPr>
          <p:cNvPicPr/>
          <p:nvPr/>
        </p:nvPicPr>
        <p:blipFill>
          <a:blip r:embed="rId4"/>
          <a:stretch>
            <a:fillRect/>
          </a:stretch>
        </p:blipFill>
        <p:spPr bwMode="auto">
          <a:xfrm>
            <a:off x="6396441" y="1231792"/>
            <a:ext cx="5042114" cy="3511112"/>
          </a:xfrm>
          <a:prstGeom prst="rect">
            <a:avLst/>
          </a:prstGeom>
          <a:noFill/>
          <a:ln>
            <a:noFill/>
          </a:ln>
        </p:spPr>
      </p:pic>
    </p:spTree>
    <p:extLst>
      <p:ext uri="{BB962C8B-B14F-4D97-AF65-F5344CB8AC3E}">
        <p14:creationId xmlns:p14="http://schemas.microsoft.com/office/powerpoint/2010/main" val="4260460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 TSS</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690688"/>
            <a:ext cx="5340096" cy="4486275"/>
          </a:xfrm>
        </p:spPr>
        <p:txBody>
          <a:bodyPr>
            <a:normAutofit fontScale="85000" lnSpcReduction="10000"/>
          </a:bodyPr>
          <a:lstStyle/>
          <a:p>
            <a:pPr lvl="0">
              <a:lnSpc>
                <a:spcPct val="110000"/>
              </a:lnSpc>
              <a:spcBef>
                <a:spcPts val="600"/>
              </a:spcBef>
              <a:spcAft>
                <a:spcPts val="600"/>
              </a:spcAft>
            </a:pPr>
            <a:r>
              <a:rPr lang="en-US" dirty="0"/>
              <a:t>Median influent similar between DOT and non-DOT sites and generally ranges between 20 and 80 mg/L</a:t>
            </a:r>
          </a:p>
          <a:p>
            <a:pPr lvl="0">
              <a:lnSpc>
                <a:spcPct val="110000"/>
              </a:lnSpc>
              <a:spcBef>
                <a:spcPts val="600"/>
              </a:spcBef>
              <a:spcAft>
                <a:spcPts val="600"/>
              </a:spcAft>
            </a:pPr>
            <a:r>
              <a:rPr lang="en-US" dirty="0"/>
              <a:t>All BMPs with enough data for analyses show statistically significant reductions</a:t>
            </a:r>
          </a:p>
          <a:p>
            <a:pPr lvl="0">
              <a:lnSpc>
                <a:spcPct val="110000"/>
              </a:lnSpc>
              <a:spcBef>
                <a:spcPts val="600"/>
              </a:spcBef>
              <a:spcAft>
                <a:spcPts val="600"/>
              </a:spcAft>
            </a:pPr>
            <a:r>
              <a:rPr lang="en-US" dirty="0"/>
              <a:t>Best performers are bioretention, media filters, and high rate biofiltration with effluent concentrations ranging from 4 to 10  mg/L </a:t>
            </a:r>
          </a:p>
        </p:txBody>
      </p:sp>
      <p:pic>
        <p:nvPicPr>
          <p:cNvPr id="6" name="Content Placeholder 5">
            <a:extLst>
              <a:ext uri="{FF2B5EF4-FFF2-40B4-BE49-F238E27FC236}">
                <a16:creationId xmlns:a16="http://schemas.microsoft.com/office/drawing/2014/main" id="{34B8BD81-16A8-4863-AFFB-78CAFA533FF0}"/>
              </a:ext>
            </a:extLst>
          </p:cNvPr>
          <p:cNvPicPr>
            <a:picLocks noGrp="1"/>
          </p:cNvPicPr>
          <p:nvPr>
            <p:ph sz="half" idx="2"/>
          </p:nvPr>
        </p:nvPicPr>
        <p:blipFill>
          <a:blip r:embed="rId3"/>
          <a:stretch>
            <a:fillRect/>
          </a:stretch>
        </p:blipFill>
        <p:spPr bwMode="auto">
          <a:xfrm>
            <a:off x="5791200" y="365125"/>
            <a:ext cx="6266688" cy="6492875"/>
          </a:xfrm>
          <a:prstGeom prst="rect">
            <a:avLst/>
          </a:prstGeom>
          <a:noFill/>
          <a:ln>
            <a:noFill/>
          </a:ln>
        </p:spPr>
      </p:pic>
      <p:sp>
        <p:nvSpPr>
          <p:cNvPr id="3" name="Rectangle 2">
            <a:extLst>
              <a:ext uri="{FF2B5EF4-FFF2-40B4-BE49-F238E27FC236}">
                <a16:creationId xmlns:a16="http://schemas.microsoft.com/office/drawing/2014/main" id="{82E4C410-81D4-4C72-85E6-78BA14867969}"/>
              </a:ext>
            </a:extLst>
          </p:cNvPr>
          <p:cNvSpPr/>
          <p:nvPr/>
        </p:nvSpPr>
        <p:spPr>
          <a:xfrm>
            <a:off x="8477956" y="699912"/>
            <a:ext cx="970844"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49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 </a:t>
            </a:r>
            <a:r>
              <a:rPr lang="en-US" i="1" dirty="0"/>
              <a:t>E. coli</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690688"/>
            <a:ext cx="5340096" cy="4486275"/>
          </a:xfrm>
        </p:spPr>
        <p:txBody>
          <a:bodyPr>
            <a:normAutofit fontScale="92500" lnSpcReduction="20000"/>
          </a:bodyPr>
          <a:lstStyle/>
          <a:p>
            <a:pPr lvl="0">
              <a:lnSpc>
                <a:spcPct val="110000"/>
              </a:lnSpc>
              <a:spcBef>
                <a:spcPts val="600"/>
              </a:spcBef>
              <a:spcAft>
                <a:spcPts val="600"/>
              </a:spcAft>
            </a:pPr>
            <a:r>
              <a:rPr lang="en-US" dirty="0"/>
              <a:t>Insufficient data to distinguish between DOT and non-DOT sites </a:t>
            </a:r>
          </a:p>
          <a:p>
            <a:pPr lvl="0">
              <a:lnSpc>
                <a:spcPct val="110000"/>
              </a:lnSpc>
              <a:spcBef>
                <a:spcPts val="600"/>
              </a:spcBef>
              <a:spcAft>
                <a:spcPts val="600"/>
              </a:spcAft>
            </a:pPr>
            <a:r>
              <a:rPr lang="en-US" dirty="0"/>
              <a:t>Retention ponds, wetland basins, bioretention, and media filters have statistically significant reductions</a:t>
            </a:r>
          </a:p>
          <a:p>
            <a:pPr lvl="0">
              <a:lnSpc>
                <a:spcPct val="110000"/>
              </a:lnSpc>
              <a:spcBef>
                <a:spcPts val="600"/>
              </a:spcBef>
              <a:spcAft>
                <a:spcPts val="600"/>
              </a:spcAft>
            </a:pPr>
            <a:r>
              <a:rPr lang="en-US" dirty="0"/>
              <a:t>No BMP has demonstrated the ability to achieve median effluent concentrations below EPA’s recommended freshwater recreational water quality criteria for </a:t>
            </a:r>
            <a:r>
              <a:rPr lang="en-US" i="1" dirty="0"/>
              <a:t>E. coli</a:t>
            </a:r>
            <a:r>
              <a:rPr lang="en-US" dirty="0"/>
              <a:t> of 126 cfu/100mL</a:t>
            </a:r>
          </a:p>
        </p:txBody>
      </p:sp>
      <p:pic>
        <p:nvPicPr>
          <p:cNvPr id="7" name="Content Placeholder 6">
            <a:extLst>
              <a:ext uri="{FF2B5EF4-FFF2-40B4-BE49-F238E27FC236}">
                <a16:creationId xmlns:a16="http://schemas.microsoft.com/office/drawing/2014/main" id="{CEFAA986-F3A8-49DF-893B-80688B9F4867}"/>
              </a:ext>
            </a:extLst>
          </p:cNvPr>
          <p:cNvPicPr>
            <a:picLocks noGrp="1"/>
          </p:cNvPicPr>
          <p:nvPr>
            <p:ph sz="half" idx="2"/>
          </p:nvPr>
        </p:nvPicPr>
        <p:blipFill>
          <a:blip r:embed="rId3"/>
          <a:stretch>
            <a:fillRect/>
          </a:stretch>
        </p:blipFill>
        <p:spPr bwMode="auto">
          <a:xfrm>
            <a:off x="6151710" y="218821"/>
            <a:ext cx="5698914" cy="6574663"/>
          </a:xfrm>
          <a:prstGeom prst="rect">
            <a:avLst/>
          </a:prstGeom>
          <a:noFill/>
          <a:ln>
            <a:noFill/>
          </a:ln>
        </p:spPr>
      </p:pic>
    </p:spTree>
    <p:extLst>
      <p:ext uri="{BB962C8B-B14F-4D97-AF65-F5344CB8AC3E}">
        <p14:creationId xmlns:p14="http://schemas.microsoft.com/office/powerpoint/2010/main" val="2976586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 Copper</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690687"/>
            <a:ext cx="5608320" cy="4823724"/>
          </a:xfrm>
        </p:spPr>
        <p:txBody>
          <a:bodyPr>
            <a:normAutofit fontScale="85000" lnSpcReduction="10000"/>
          </a:bodyPr>
          <a:lstStyle/>
          <a:p>
            <a:pPr lvl="0">
              <a:lnSpc>
                <a:spcPct val="120000"/>
              </a:lnSpc>
              <a:spcBef>
                <a:spcPts val="600"/>
              </a:spcBef>
              <a:spcAft>
                <a:spcPts val="600"/>
              </a:spcAft>
            </a:pPr>
            <a:r>
              <a:rPr lang="en-US" dirty="0"/>
              <a:t>Influent concentrations at DOT sites are often higher than non-DOT sites, but there are some high values for grass strips and bioretention for non-DOT sites*</a:t>
            </a:r>
          </a:p>
          <a:p>
            <a:pPr lvl="0">
              <a:lnSpc>
                <a:spcPct val="120000"/>
              </a:lnSpc>
              <a:spcBef>
                <a:spcPts val="600"/>
              </a:spcBef>
              <a:spcAft>
                <a:spcPts val="600"/>
              </a:spcAft>
            </a:pPr>
            <a:r>
              <a:rPr lang="en-US" dirty="0"/>
              <a:t>Many BMP types show statistically significant reductions for both total and dissolved copper</a:t>
            </a:r>
          </a:p>
          <a:p>
            <a:pPr lvl="0">
              <a:lnSpc>
                <a:spcPct val="120000"/>
              </a:lnSpc>
              <a:spcBef>
                <a:spcPts val="600"/>
              </a:spcBef>
              <a:spcAft>
                <a:spcPts val="600"/>
              </a:spcAft>
            </a:pPr>
            <a:r>
              <a:rPr lang="en-US" dirty="0"/>
              <a:t>Detention basins, retention ponds, wetland basins, media filters, and high rate biofiltration are top performers with median effluent ~5 </a:t>
            </a:r>
            <a:r>
              <a:rPr lang="en-US" dirty="0">
                <a:latin typeface="Times New Roman" panose="02020603050405020304" pitchFamily="18" charset="0"/>
                <a:cs typeface="Times New Roman" panose="02020603050405020304" pitchFamily="18" charset="0"/>
              </a:rPr>
              <a:t>µ</a:t>
            </a:r>
            <a:r>
              <a:rPr lang="en-US" dirty="0"/>
              <a:t>g/L</a:t>
            </a:r>
          </a:p>
        </p:txBody>
      </p:sp>
      <p:pic>
        <p:nvPicPr>
          <p:cNvPr id="8" name="Content Placeholder 7">
            <a:extLst>
              <a:ext uri="{FF2B5EF4-FFF2-40B4-BE49-F238E27FC236}">
                <a16:creationId xmlns:a16="http://schemas.microsoft.com/office/drawing/2014/main" id="{4F26FD65-D8A0-4114-BE6A-3398A51C0848}"/>
              </a:ext>
            </a:extLst>
          </p:cNvPr>
          <p:cNvPicPr>
            <a:picLocks noGrp="1"/>
          </p:cNvPicPr>
          <p:nvPr>
            <p:ph sz="half" idx="2"/>
          </p:nvPr>
        </p:nvPicPr>
        <p:blipFill>
          <a:blip r:embed="rId3"/>
          <a:stretch>
            <a:fillRect/>
          </a:stretch>
        </p:blipFill>
        <p:spPr bwMode="auto">
          <a:xfrm>
            <a:off x="6096000" y="155130"/>
            <a:ext cx="5949696" cy="6547739"/>
          </a:xfrm>
          <a:prstGeom prst="rect">
            <a:avLst/>
          </a:prstGeom>
          <a:noFill/>
          <a:ln>
            <a:noFill/>
          </a:ln>
        </p:spPr>
      </p:pic>
      <p:sp>
        <p:nvSpPr>
          <p:cNvPr id="10" name="TextBox 9">
            <a:extLst>
              <a:ext uri="{FF2B5EF4-FFF2-40B4-BE49-F238E27FC236}">
                <a16:creationId xmlns:a16="http://schemas.microsoft.com/office/drawing/2014/main" id="{E541CF98-26B8-47E3-B654-A2C117E89885}"/>
              </a:ext>
            </a:extLst>
          </p:cNvPr>
          <p:cNvSpPr txBox="1"/>
          <p:nvPr/>
        </p:nvSpPr>
        <p:spPr>
          <a:xfrm>
            <a:off x="231648" y="6514411"/>
            <a:ext cx="7680960" cy="523220"/>
          </a:xfrm>
          <a:prstGeom prst="rect">
            <a:avLst/>
          </a:prstGeom>
          <a:noFill/>
        </p:spPr>
        <p:txBody>
          <a:bodyPr wrap="square" rtlCol="0">
            <a:spAutoFit/>
          </a:bodyPr>
          <a:lstStyle/>
          <a:p>
            <a:r>
              <a:rPr lang="en-US" sz="1400" dirty="0">
                <a:solidFill>
                  <a:srgbClr val="FF0000"/>
                </a:solidFill>
              </a:rPr>
              <a:t>*There are two grass strip and two bioretention sites that receive runoff from a copper roof.</a:t>
            </a:r>
          </a:p>
          <a:p>
            <a:endParaRPr lang="en-US" sz="1400" dirty="0"/>
          </a:p>
        </p:txBody>
      </p:sp>
      <p:sp>
        <p:nvSpPr>
          <p:cNvPr id="6" name="Rectangle 5">
            <a:extLst>
              <a:ext uri="{FF2B5EF4-FFF2-40B4-BE49-F238E27FC236}">
                <a16:creationId xmlns:a16="http://schemas.microsoft.com/office/drawing/2014/main" id="{825AA30A-5CAA-4A0C-97D5-A35667EA3C17}"/>
              </a:ext>
            </a:extLst>
          </p:cNvPr>
          <p:cNvSpPr/>
          <p:nvPr/>
        </p:nvSpPr>
        <p:spPr>
          <a:xfrm>
            <a:off x="6762044" y="535261"/>
            <a:ext cx="948267"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5104AF-228D-4460-9977-42197E6F9931}"/>
              </a:ext>
            </a:extLst>
          </p:cNvPr>
          <p:cNvSpPr/>
          <p:nvPr/>
        </p:nvSpPr>
        <p:spPr>
          <a:xfrm>
            <a:off x="8940574" y="535261"/>
            <a:ext cx="643468"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941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 Zinc</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690688"/>
            <a:ext cx="5608320" cy="4673536"/>
          </a:xfrm>
        </p:spPr>
        <p:txBody>
          <a:bodyPr>
            <a:normAutofit lnSpcReduction="10000"/>
          </a:bodyPr>
          <a:lstStyle/>
          <a:p>
            <a:pPr lvl="0">
              <a:lnSpc>
                <a:spcPct val="100000"/>
              </a:lnSpc>
              <a:spcBef>
                <a:spcPts val="600"/>
              </a:spcBef>
              <a:spcAft>
                <a:spcPts val="600"/>
              </a:spcAft>
            </a:pPr>
            <a:r>
              <a:rPr lang="en-US" dirty="0"/>
              <a:t>Influent concentrations at DOT sites are often higher than non-DOT sites, but not consistently</a:t>
            </a:r>
          </a:p>
          <a:p>
            <a:pPr lvl="0">
              <a:lnSpc>
                <a:spcPct val="100000"/>
              </a:lnSpc>
              <a:spcBef>
                <a:spcPts val="600"/>
              </a:spcBef>
              <a:spcAft>
                <a:spcPts val="600"/>
              </a:spcAft>
            </a:pPr>
            <a:r>
              <a:rPr lang="en-US" dirty="0"/>
              <a:t>Many BMP types show statistically significant reductions for both total and dissolved zinc</a:t>
            </a:r>
          </a:p>
          <a:p>
            <a:pPr>
              <a:lnSpc>
                <a:spcPct val="100000"/>
              </a:lnSpc>
              <a:spcBef>
                <a:spcPts val="600"/>
              </a:spcBef>
              <a:spcAft>
                <a:spcPts val="600"/>
              </a:spcAft>
            </a:pPr>
            <a:r>
              <a:rPr lang="en-US" dirty="0"/>
              <a:t>Bioretention, media filters, and porous pavement are the top performers with total median effluent concentrations of 12 to 16  µg/L</a:t>
            </a:r>
          </a:p>
        </p:txBody>
      </p:sp>
      <p:pic>
        <p:nvPicPr>
          <p:cNvPr id="9" name="Picture 8">
            <a:extLst>
              <a:ext uri="{FF2B5EF4-FFF2-40B4-BE49-F238E27FC236}">
                <a16:creationId xmlns:a16="http://schemas.microsoft.com/office/drawing/2014/main" id="{961A083E-C099-4F7E-9D40-6C77C056542C}"/>
              </a:ext>
            </a:extLst>
          </p:cNvPr>
          <p:cNvPicPr/>
          <p:nvPr/>
        </p:nvPicPr>
        <p:blipFill>
          <a:blip r:embed="rId3"/>
          <a:stretch>
            <a:fillRect/>
          </a:stretch>
        </p:blipFill>
        <p:spPr bwMode="auto">
          <a:xfrm>
            <a:off x="6083935" y="250771"/>
            <a:ext cx="6108065" cy="6263640"/>
          </a:xfrm>
          <a:prstGeom prst="rect">
            <a:avLst/>
          </a:prstGeom>
          <a:noFill/>
          <a:ln>
            <a:noFill/>
          </a:ln>
        </p:spPr>
      </p:pic>
      <p:sp>
        <p:nvSpPr>
          <p:cNvPr id="5" name="Rectangle 4">
            <a:extLst>
              <a:ext uri="{FF2B5EF4-FFF2-40B4-BE49-F238E27FC236}">
                <a16:creationId xmlns:a16="http://schemas.microsoft.com/office/drawing/2014/main" id="{4132C9B4-86D2-472E-A305-DCE924E346C7}"/>
              </a:ext>
            </a:extLst>
          </p:cNvPr>
          <p:cNvSpPr/>
          <p:nvPr/>
        </p:nvSpPr>
        <p:spPr>
          <a:xfrm>
            <a:off x="8699500" y="433661"/>
            <a:ext cx="647700"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1A3A1E4-3017-4613-8D12-F14EBB95F16F}"/>
              </a:ext>
            </a:extLst>
          </p:cNvPr>
          <p:cNvSpPr/>
          <p:nvPr/>
        </p:nvSpPr>
        <p:spPr>
          <a:xfrm>
            <a:off x="10947400" y="433661"/>
            <a:ext cx="325742"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018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4137-B049-434A-9E51-B5E449F9CC1E}"/>
              </a:ext>
            </a:extLst>
          </p:cNvPr>
          <p:cNvSpPr>
            <a:spLocks noGrp="1"/>
          </p:cNvSpPr>
          <p:nvPr>
            <p:ph type="title"/>
          </p:nvPr>
        </p:nvSpPr>
        <p:spPr>
          <a:xfrm>
            <a:off x="609600" y="286866"/>
            <a:ext cx="10972799" cy="533400"/>
          </a:xfrm>
        </p:spPr>
        <p:txBody>
          <a:bodyPr/>
          <a:lstStyle/>
          <a:p>
            <a:r>
              <a:rPr lang="en-US" dirty="0"/>
              <a:t>Project Objective</a:t>
            </a:r>
          </a:p>
        </p:txBody>
      </p:sp>
      <p:sp>
        <p:nvSpPr>
          <p:cNvPr id="3" name="Content Placeholder 2">
            <a:extLst>
              <a:ext uri="{FF2B5EF4-FFF2-40B4-BE49-F238E27FC236}">
                <a16:creationId xmlns:a16="http://schemas.microsoft.com/office/drawing/2014/main" id="{F9532C92-AB4D-4BE7-B747-6C4B71E816FB}"/>
              </a:ext>
            </a:extLst>
          </p:cNvPr>
          <p:cNvSpPr>
            <a:spLocks noGrp="1"/>
          </p:cNvSpPr>
          <p:nvPr>
            <p:ph sz="half" idx="1"/>
          </p:nvPr>
        </p:nvSpPr>
        <p:spPr>
          <a:xfrm>
            <a:off x="609600" y="1638300"/>
            <a:ext cx="6103144" cy="4245409"/>
          </a:xfrm>
        </p:spPr>
        <p:txBody>
          <a:bodyPr>
            <a:normAutofit/>
          </a:bodyPr>
          <a:lstStyle/>
          <a:p>
            <a:pPr marL="0" indent="0">
              <a:buNone/>
            </a:pPr>
            <a:r>
              <a:rPr lang="en-US" dirty="0">
                <a:solidFill>
                  <a:schemeClr val="tx1"/>
                </a:solidFill>
              </a:rPr>
              <a:t>Provide streamlined access to BMP study data and performance statistics that are most relevant to state DOTs to support regulatory discussions, stormwater management guidance, and planning and designing stormwater control measures that meet regulatory requirements and level of service goals</a:t>
            </a:r>
          </a:p>
        </p:txBody>
      </p:sp>
      <p:pic>
        <p:nvPicPr>
          <p:cNvPr id="6" name="Content Placeholder 5">
            <a:extLst>
              <a:ext uri="{FF2B5EF4-FFF2-40B4-BE49-F238E27FC236}">
                <a16:creationId xmlns:a16="http://schemas.microsoft.com/office/drawing/2014/main" id="{66297ED5-05F6-460D-B366-97EF3C91EC2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712744" y="928688"/>
            <a:ext cx="4525962" cy="4525962"/>
          </a:xfrm>
        </p:spPr>
      </p:pic>
      <p:sp>
        <p:nvSpPr>
          <p:cNvPr id="7" name="TextBox 6">
            <a:extLst>
              <a:ext uri="{FF2B5EF4-FFF2-40B4-BE49-F238E27FC236}">
                <a16:creationId xmlns:a16="http://schemas.microsoft.com/office/drawing/2014/main" id="{C6A86F89-00E8-4F69-9EEA-FBC6C14B510F}"/>
              </a:ext>
            </a:extLst>
          </p:cNvPr>
          <p:cNvSpPr txBox="1"/>
          <p:nvPr/>
        </p:nvSpPr>
        <p:spPr>
          <a:xfrm>
            <a:off x="7455694" y="5563072"/>
            <a:ext cx="4525962" cy="230832"/>
          </a:xfrm>
          <a:prstGeom prst="rect">
            <a:avLst/>
          </a:prstGeom>
          <a:noFill/>
        </p:spPr>
        <p:txBody>
          <a:bodyPr wrap="square" rtlCol="0">
            <a:spAutoFit/>
          </a:bodyPr>
          <a:lstStyle/>
          <a:p>
            <a:r>
              <a:rPr lang="en-US" sz="900" dirty="0">
                <a:hlinkClick r:id="rId3" tooltip="https://commons.wikimedia.org/wiki/File:Wikimedia_Strategic_planning_09.sv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112820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–Phosphorus</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690688"/>
            <a:ext cx="5608320" cy="5167312"/>
          </a:xfrm>
        </p:spPr>
        <p:txBody>
          <a:bodyPr>
            <a:normAutofit fontScale="85000" lnSpcReduction="20000"/>
          </a:bodyPr>
          <a:lstStyle/>
          <a:p>
            <a:pPr lvl="0">
              <a:lnSpc>
                <a:spcPct val="110000"/>
              </a:lnSpc>
              <a:spcBef>
                <a:spcPts val="600"/>
              </a:spcBef>
              <a:spcAft>
                <a:spcPts val="600"/>
              </a:spcAft>
            </a:pPr>
            <a:r>
              <a:rPr lang="en-US" dirty="0"/>
              <a:t>Median influent total phosphorous concentrations are similar between DOT and non-DOT sites, but both vary widely and generally range between 0.1 and 0.4 mg/L </a:t>
            </a:r>
          </a:p>
          <a:p>
            <a:pPr lvl="0">
              <a:lnSpc>
                <a:spcPct val="110000"/>
              </a:lnSpc>
              <a:spcBef>
                <a:spcPts val="600"/>
              </a:spcBef>
              <a:spcAft>
                <a:spcPts val="600"/>
              </a:spcAft>
            </a:pPr>
            <a:r>
              <a:rPr lang="en-US" dirty="0"/>
              <a:t>Many BMPs show statistically significant reductions, but grass swales, grass strips, and bioretention show phosphorus export </a:t>
            </a:r>
          </a:p>
          <a:p>
            <a:pPr>
              <a:lnSpc>
                <a:spcPct val="110000"/>
              </a:lnSpc>
              <a:spcBef>
                <a:spcPts val="600"/>
              </a:spcBef>
              <a:spcAft>
                <a:spcPts val="600"/>
              </a:spcAft>
            </a:pPr>
            <a:r>
              <a:rPr lang="en-US" dirty="0"/>
              <a:t>Media filters, high rate biofiltration, and high rate media filtration are top performers with total phosphorus median effluent concentrations of 0.05 to 0.1 mg/L</a:t>
            </a:r>
          </a:p>
        </p:txBody>
      </p:sp>
      <p:pic>
        <p:nvPicPr>
          <p:cNvPr id="5" name="Picture 4">
            <a:extLst>
              <a:ext uri="{FF2B5EF4-FFF2-40B4-BE49-F238E27FC236}">
                <a16:creationId xmlns:a16="http://schemas.microsoft.com/office/drawing/2014/main" id="{057AFBBC-28CD-4C11-8411-58CE4CB13F94}"/>
              </a:ext>
            </a:extLst>
          </p:cNvPr>
          <p:cNvPicPr/>
          <p:nvPr/>
        </p:nvPicPr>
        <p:blipFill>
          <a:blip r:embed="rId3"/>
          <a:stretch>
            <a:fillRect/>
          </a:stretch>
        </p:blipFill>
        <p:spPr bwMode="auto">
          <a:xfrm>
            <a:off x="5998464" y="218821"/>
            <a:ext cx="6108065" cy="6263640"/>
          </a:xfrm>
          <a:prstGeom prst="rect">
            <a:avLst/>
          </a:prstGeom>
          <a:noFill/>
          <a:ln>
            <a:noFill/>
          </a:ln>
        </p:spPr>
      </p:pic>
      <p:sp>
        <p:nvSpPr>
          <p:cNvPr id="6" name="Rectangle 5">
            <a:extLst>
              <a:ext uri="{FF2B5EF4-FFF2-40B4-BE49-F238E27FC236}">
                <a16:creationId xmlns:a16="http://schemas.microsoft.com/office/drawing/2014/main" id="{5B75667E-2AC6-41BD-8D51-27CC341F1195}"/>
              </a:ext>
            </a:extLst>
          </p:cNvPr>
          <p:cNvSpPr/>
          <p:nvPr/>
        </p:nvSpPr>
        <p:spPr>
          <a:xfrm>
            <a:off x="8921044" y="375539"/>
            <a:ext cx="948267"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23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CE1F-276E-446E-ABC9-888B6BFC85E7}"/>
              </a:ext>
            </a:extLst>
          </p:cNvPr>
          <p:cNvSpPr>
            <a:spLocks noGrp="1"/>
          </p:cNvSpPr>
          <p:nvPr>
            <p:ph type="title"/>
          </p:nvPr>
        </p:nvSpPr>
        <p:spPr>
          <a:xfrm>
            <a:off x="545592" y="218821"/>
            <a:ext cx="5245608" cy="1325563"/>
          </a:xfrm>
        </p:spPr>
        <p:txBody>
          <a:bodyPr/>
          <a:lstStyle/>
          <a:p>
            <a:r>
              <a:rPr lang="en-US" dirty="0"/>
              <a:t>Data Analysis –Nitrogen</a:t>
            </a:r>
          </a:p>
        </p:txBody>
      </p:sp>
      <p:sp>
        <p:nvSpPr>
          <p:cNvPr id="4" name="Content Placeholder 3">
            <a:extLst>
              <a:ext uri="{FF2B5EF4-FFF2-40B4-BE49-F238E27FC236}">
                <a16:creationId xmlns:a16="http://schemas.microsoft.com/office/drawing/2014/main" id="{276C6D6E-7157-4D66-9844-3EF63EB33B44}"/>
              </a:ext>
            </a:extLst>
          </p:cNvPr>
          <p:cNvSpPr>
            <a:spLocks noGrp="1"/>
          </p:cNvSpPr>
          <p:nvPr>
            <p:ph sz="half" idx="1"/>
          </p:nvPr>
        </p:nvSpPr>
        <p:spPr>
          <a:xfrm>
            <a:off x="341376" y="1544384"/>
            <a:ext cx="5608320" cy="5313616"/>
          </a:xfrm>
        </p:spPr>
        <p:txBody>
          <a:bodyPr>
            <a:normAutofit/>
          </a:bodyPr>
          <a:lstStyle/>
          <a:p>
            <a:pPr lvl="0">
              <a:spcBef>
                <a:spcPts val="600"/>
              </a:spcBef>
              <a:spcAft>
                <a:spcPts val="600"/>
              </a:spcAft>
            </a:pPr>
            <a:r>
              <a:rPr lang="en-US" sz="2400" dirty="0"/>
              <a:t>Median influent concentrations are similar between DOT and non-DOT sites</a:t>
            </a:r>
          </a:p>
          <a:p>
            <a:pPr lvl="0">
              <a:spcBef>
                <a:spcPts val="600"/>
              </a:spcBef>
              <a:spcAft>
                <a:spcPts val="600"/>
              </a:spcAft>
            </a:pPr>
            <a:r>
              <a:rPr lang="en-US" sz="2400" dirty="0"/>
              <a:t>Media filters produce the lowest median effluent concentrations of 0.9 mg/L for total nitrogen and 0.5 mg/L for TKN</a:t>
            </a:r>
          </a:p>
          <a:p>
            <a:pPr>
              <a:spcBef>
                <a:spcPts val="600"/>
              </a:spcBef>
              <a:spcAft>
                <a:spcPts val="600"/>
              </a:spcAft>
            </a:pPr>
            <a:r>
              <a:rPr lang="en-US" sz="2400" dirty="0"/>
              <a:t>Bioretention, media filters, high rate media filters, and porous pavement show nitrate export indicating that ammonification and nitrification likely occurring</a:t>
            </a:r>
          </a:p>
        </p:txBody>
      </p:sp>
      <p:pic>
        <p:nvPicPr>
          <p:cNvPr id="6" name="Picture 5">
            <a:extLst>
              <a:ext uri="{FF2B5EF4-FFF2-40B4-BE49-F238E27FC236}">
                <a16:creationId xmlns:a16="http://schemas.microsoft.com/office/drawing/2014/main" id="{94547763-E095-4705-9CB4-A4E63FA8FE00}"/>
              </a:ext>
            </a:extLst>
          </p:cNvPr>
          <p:cNvPicPr/>
          <p:nvPr/>
        </p:nvPicPr>
        <p:blipFill>
          <a:blip r:embed="rId3"/>
          <a:stretch>
            <a:fillRect/>
          </a:stretch>
        </p:blipFill>
        <p:spPr bwMode="auto">
          <a:xfrm>
            <a:off x="5949696" y="292735"/>
            <a:ext cx="6052820" cy="6272530"/>
          </a:xfrm>
          <a:prstGeom prst="rect">
            <a:avLst/>
          </a:prstGeom>
          <a:noFill/>
          <a:ln>
            <a:noFill/>
          </a:ln>
        </p:spPr>
      </p:pic>
      <p:sp>
        <p:nvSpPr>
          <p:cNvPr id="5" name="Rectangle 4">
            <a:extLst>
              <a:ext uri="{FF2B5EF4-FFF2-40B4-BE49-F238E27FC236}">
                <a16:creationId xmlns:a16="http://schemas.microsoft.com/office/drawing/2014/main" id="{3F5C6BDD-08CB-4A22-B7E4-5A5F4326454B}"/>
              </a:ext>
            </a:extLst>
          </p:cNvPr>
          <p:cNvSpPr/>
          <p:nvPr/>
        </p:nvSpPr>
        <p:spPr>
          <a:xfrm>
            <a:off x="8811006" y="451739"/>
            <a:ext cx="330200" cy="5435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23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F2E94B-AFC8-41D0-AE2F-700DD0AC9900}"/>
              </a:ext>
            </a:extLst>
          </p:cNvPr>
          <p:cNvSpPr>
            <a:spLocks noGrp="1"/>
          </p:cNvSpPr>
          <p:nvPr>
            <p:ph type="title"/>
          </p:nvPr>
        </p:nvSpPr>
        <p:spPr/>
        <p:txBody>
          <a:bodyPr/>
          <a:lstStyle/>
          <a:p>
            <a:r>
              <a:rPr lang="en-US" dirty="0">
                <a:solidFill>
                  <a:schemeClr val="tx1"/>
                </a:solidFill>
              </a:rPr>
              <a:t>Summary and Conclusions</a:t>
            </a:r>
          </a:p>
        </p:txBody>
      </p:sp>
      <p:sp>
        <p:nvSpPr>
          <p:cNvPr id="6" name="Content Placeholder 5">
            <a:extLst>
              <a:ext uri="{FF2B5EF4-FFF2-40B4-BE49-F238E27FC236}">
                <a16:creationId xmlns:a16="http://schemas.microsoft.com/office/drawing/2014/main" id="{2FF8AE6D-7D5E-4B99-988E-C833FF944326}"/>
              </a:ext>
            </a:extLst>
          </p:cNvPr>
          <p:cNvSpPr>
            <a:spLocks noGrp="1"/>
          </p:cNvSpPr>
          <p:nvPr>
            <p:ph idx="1"/>
          </p:nvPr>
        </p:nvSpPr>
        <p:spPr>
          <a:xfrm>
            <a:off x="609600" y="1122219"/>
            <a:ext cx="10972800" cy="5461143"/>
          </a:xfrm>
        </p:spPr>
        <p:txBody>
          <a:bodyPr>
            <a:normAutofit fontScale="92500"/>
          </a:bodyPr>
          <a:lstStyle/>
          <a:p>
            <a:r>
              <a:rPr lang="en-US" dirty="0">
                <a:solidFill>
                  <a:schemeClr val="tx1"/>
                </a:solidFill>
              </a:rPr>
              <a:t>The DOT Portal to the BMP Database provides streamlined, online access to stormwater BMP monitoring data and performance statistics</a:t>
            </a:r>
          </a:p>
          <a:p>
            <a:r>
              <a:rPr lang="en-US" dirty="0">
                <a:solidFill>
                  <a:schemeClr val="tx1"/>
                </a:solidFill>
              </a:rPr>
              <a:t>The Portal can be used to assist DOTs with:</a:t>
            </a:r>
          </a:p>
          <a:p>
            <a:pPr lvl="1"/>
            <a:r>
              <a:rPr lang="en-US" dirty="0">
                <a:solidFill>
                  <a:schemeClr val="tx1"/>
                </a:solidFill>
              </a:rPr>
              <a:t>BMP selection and implementation planning</a:t>
            </a:r>
          </a:p>
          <a:p>
            <a:pPr lvl="1"/>
            <a:r>
              <a:rPr lang="en-US" dirty="0">
                <a:solidFill>
                  <a:schemeClr val="tx1"/>
                </a:solidFill>
              </a:rPr>
              <a:t>Regulatory discussions/negotiations </a:t>
            </a:r>
          </a:p>
          <a:p>
            <a:pPr lvl="1"/>
            <a:r>
              <a:rPr lang="en-US" dirty="0">
                <a:solidFill>
                  <a:schemeClr val="tx1"/>
                </a:solidFill>
              </a:rPr>
              <a:t>Comparisons to site monitoring data and permit benchmarks/limits</a:t>
            </a:r>
          </a:p>
          <a:p>
            <a:pPr lvl="1"/>
            <a:r>
              <a:rPr lang="en-US" dirty="0">
                <a:solidFill>
                  <a:schemeClr val="tx1"/>
                </a:solidFill>
              </a:rPr>
              <a:t>Development of stormwater management guidance and decision support tools</a:t>
            </a:r>
          </a:p>
          <a:p>
            <a:pPr lvl="1"/>
            <a:r>
              <a:rPr lang="en-US" dirty="0">
                <a:solidFill>
                  <a:schemeClr val="tx1"/>
                </a:solidFill>
              </a:rPr>
              <a:t>And much more…</a:t>
            </a:r>
          </a:p>
          <a:p>
            <a:r>
              <a:rPr lang="en-US" dirty="0">
                <a:solidFill>
                  <a:schemeClr val="tx1"/>
                </a:solidFill>
              </a:rPr>
              <a:t>As data gaps are filled and new features evolve (based on stakeholder feedback), additional utility for the BMPDB and Portal will be realized</a:t>
            </a:r>
          </a:p>
          <a:p>
            <a:r>
              <a:rPr lang="en-US" dirty="0">
                <a:solidFill>
                  <a:schemeClr val="tx1"/>
                </a:solidFill>
              </a:rPr>
              <a:t>The continued support of the BMPDB project by the Water Research Foundation and its funding partners, such as the FHWA, will help ensure the Portal is maintained and available as a resource to transportation agencies</a:t>
            </a:r>
          </a:p>
          <a:p>
            <a:endParaRPr lang="en-US" dirty="0"/>
          </a:p>
        </p:txBody>
      </p:sp>
    </p:spTree>
    <p:extLst>
      <p:ext uri="{BB962C8B-B14F-4D97-AF65-F5344CB8AC3E}">
        <p14:creationId xmlns:p14="http://schemas.microsoft.com/office/powerpoint/2010/main" val="113549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E9B4-D3BB-4137-BE19-D61C4025DC71}"/>
              </a:ext>
            </a:extLst>
          </p:cNvPr>
          <p:cNvSpPr>
            <a:spLocks noGrp="1"/>
          </p:cNvSpPr>
          <p:nvPr>
            <p:ph type="title"/>
          </p:nvPr>
        </p:nvSpPr>
        <p:spPr/>
        <p:txBody>
          <a:bodyPr/>
          <a:lstStyle/>
          <a:p>
            <a:r>
              <a:rPr lang="en-US" dirty="0"/>
              <a:t>Data Gaps and Needs</a:t>
            </a:r>
          </a:p>
        </p:txBody>
      </p:sp>
      <p:sp>
        <p:nvSpPr>
          <p:cNvPr id="3" name="Content Placeholder 2">
            <a:extLst>
              <a:ext uri="{FF2B5EF4-FFF2-40B4-BE49-F238E27FC236}">
                <a16:creationId xmlns:a16="http://schemas.microsoft.com/office/drawing/2014/main" id="{DD80D0F3-7DAA-480E-8830-87CFAFADCF2A}"/>
              </a:ext>
            </a:extLst>
          </p:cNvPr>
          <p:cNvSpPr>
            <a:spLocks noGrp="1"/>
          </p:cNvSpPr>
          <p:nvPr>
            <p:ph idx="1"/>
          </p:nvPr>
        </p:nvSpPr>
        <p:spPr>
          <a:xfrm>
            <a:off x="838200" y="1267968"/>
            <a:ext cx="10515600" cy="5453507"/>
          </a:xfrm>
        </p:spPr>
        <p:txBody>
          <a:bodyPr>
            <a:normAutofit fontScale="92500" lnSpcReduction="20000"/>
          </a:bodyPr>
          <a:lstStyle/>
          <a:p>
            <a:r>
              <a:rPr lang="en-US" dirty="0"/>
              <a:t>Additional DOT-related BMP studies!</a:t>
            </a:r>
          </a:p>
          <a:p>
            <a:pPr lvl="1"/>
            <a:r>
              <a:rPr lang="en-US" dirty="0"/>
              <a:t>Only 13 state DOTs are currently represented in the BMPDB</a:t>
            </a:r>
          </a:p>
          <a:p>
            <a:pPr lvl="1"/>
            <a:r>
              <a:rPr lang="en-US" dirty="0"/>
              <a:t>Only 4 have more than 10 studies</a:t>
            </a:r>
          </a:p>
          <a:p>
            <a:r>
              <a:rPr lang="en-US" dirty="0"/>
              <a:t>Study sites especially needed in the Midwest, Southwest, Northern Plains, and Rocky Mountain states</a:t>
            </a:r>
          </a:p>
          <a:p>
            <a:r>
              <a:rPr lang="en-US" dirty="0"/>
              <a:t>AADT and other relevant metadata </a:t>
            </a:r>
          </a:p>
          <a:p>
            <a:pPr lvl="1"/>
            <a:r>
              <a:rPr lang="en-US" dirty="0"/>
              <a:t>Of the 150 highway and urban roadway sites, only 47 (31%) have reported AADT data (might be able to be back-filled with additional effort in the future)</a:t>
            </a:r>
          </a:p>
          <a:p>
            <a:pPr lvl="1"/>
            <a:r>
              <a:rPr lang="en-US" dirty="0"/>
              <a:t>Watershed and other land use information is lacking in many studies</a:t>
            </a:r>
          </a:p>
          <a:p>
            <a:r>
              <a:rPr lang="en-US" dirty="0"/>
              <a:t>Sparse data sets for:</a:t>
            </a:r>
          </a:p>
          <a:p>
            <a:pPr lvl="1"/>
            <a:r>
              <a:rPr lang="en-US" dirty="0"/>
              <a:t>Fecal indicator bacteria</a:t>
            </a:r>
          </a:p>
          <a:p>
            <a:pPr lvl="1"/>
            <a:r>
              <a:rPr lang="en-US" dirty="0"/>
              <a:t>Heavy metals other than copper, lead, and zinc</a:t>
            </a:r>
          </a:p>
          <a:p>
            <a:pPr lvl="1"/>
            <a:r>
              <a:rPr lang="en-US" dirty="0"/>
              <a:t>Organic pollutants, such as TPH, PAHs, PCBs, phthalates, and dioxins</a:t>
            </a:r>
          </a:p>
          <a:p>
            <a:r>
              <a:rPr lang="en-US" dirty="0"/>
              <a:t>Additional media filter and biofiltration studies with more engineered media mixes (e.g., peat, biochars, oxide-coated sands, etc.)</a:t>
            </a:r>
          </a:p>
          <a:p>
            <a:r>
              <a:rPr lang="en-US" dirty="0"/>
              <a:t>Additional porous pavement and permeable friction course studies</a:t>
            </a:r>
          </a:p>
        </p:txBody>
      </p:sp>
    </p:spTree>
    <p:extLst>
      <p:ext uri="{BB962C8B-B14F-4D97-AF65-F5344CB8AC3E}">
        <p14:creationId xmlns:p14="http://schemas.microsoft.com/office/powerpoint/2010/main" val="1589523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909B-1ADC-45CC-9D52-984A32D96D4A}"/>
              </a:ext>
            </a:extLst>
          </p:cNvPr>
          <p:cNvSpPr>
            <a:spLocks noGrp="1"/>
          </p:cNvSpPr>
          <p:nvPr>
            <p:ph type="ctrTitle"/>
          </p:nvPr>
        </p:nvSpPr>
        <p:spPr>
          <a:xfrm>
            <a:off x="914400" y="2026253"/>
            <a:ext cx="10363200" cy="3102796"/>
          </a:xfrm>
        </p:spPr>
        <p:txBody>
          <a:bodyPr>
            <a:normAutofit/>
          </a:bodyPr>
          <a:lstStyle/>
          <a:p>
            <a:r>
              <a:rPr lang="en-US" dirty="0">
                <a:solidFill>
                  <a:schemeClr val="tx1"/>
                </a:solidFill>
              </a:rPr>
              <a:t>Conduct More Studies! </a:t>
            </a:r>
            <a:br>
              <a:rPr lang="en-US" dirty="0">
                <a:solidFill>
                  <a:schemeClr val="tx1"/>
                </a:solidFill>
              </a:rPr>
            </a:br>
            <a:r>
              <a:rPr lang="en-US" dirty="0">
                <a:solidFill>
                  <a:schemeClr val="tx1"/>
                </a:solidFill>
              </a:rPr>
              <a:t>Contribute Data! </a:t>
            </a:r>
            <a:br>
              <a:rPr lang="en-US" dirty="0">
                <a:solidFill>
                  <a:schemeClr val="tx1"/>
                </a:solidFill>
              </a:rPr>
            </a:br>
            <a:r>
              <a:rPr lang="en-US" dirty="0">
                <a:solidFill>
                  <a:schemeClr val="tx1"/>
                </a:solidFill>
              </a:rPr>
              <a:t>Use the Database!</a:t>
            </a:r>
          </a:p>
        </p:txBody>
      </p:sp>
      <p:sp>
        <p:nvSpPr>
          <p:cNvPr id="7" name="TextBox 6">
            <a:extLst>
              <a:ext uri="{FF2B5EF4-FFF2-40B4-BE49-F238E27FC236}">
                <a16:creationId xmlns:a16="http://schemas.microsoft.com/office/drawing/2014/main" id="{B375D9A6-88E5-4302-B8E4-C1083C7E6795}"/>
              </a:ext>
            </a:extLst>
          </p:cNvPr>
          <p:cNvSpPr txBox="1"/>
          <p:nvPr/>
        </p:nvSpPr>
        <p:spPr>
          <a:xfrm>
            <a:off x="2375339" y="830372"/>
            <a:ext cx="8576441" cy="646331"/>
          </a:xfrm>
          <a:prstGeom prst="rect">
            <a:avLst/>
          </a:prstGeom>
          <a:noFill/>
        </p:spPr>
        <p:txBody>
          <a:bodyPr wrap="square" rtlCol="0">
            <a:spAutoFit/>
          </a:bodyPr>
          <a:lstStyle/>
          <a:p>
            <a:r>
              <a:rPr lang="en-US" sz="3600" dirty="0"/>
              <a:t>Calling All Stormwater BMP Researchers!!</a:t>
            </a:r>
          </a:p>
        </p:txBody>
      </p:sp>
    </p:spTree>
    <p:extLst>
      <p:ext uri="{BB962C8B-B14F-4D97-AF65-F5344CB8AC3E}">
        <p14:creationId xmlns:p14="http://schemas.microsoft.com/office/powerpoint/2010/main" val="2977290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13EB2-CDA7-4DA7-989C-2211E2D6D957}"/>
              </a:ext>
            </a:extLst>
          </p:cNvPr>
          <p:cNvSpPr>
            <a:spLocks noGrp="1"/>
          </p:cNvSpPr>
          <p:nvPr>
            <p:ph type="ctrTitle"/>
          </p:nvPr>
        </p:nvSpPr>
        <p:spPr/>
        <p:txBody>
          <a:bodyPr/>
          <a:lstStyle/>
          <a:p>
            <a:r>
              <a:rPr lang="en-US" dirty="0">
                <a:solidFill>
                  <a:schemeClr val="tx1"/>
                </a:solidFill>
              </a:rPr>
              <a:t>Questions?</a:t>
            </a:r>
          </a:p>
        </p:txBody>
      </p:sp>
      <p:sp>
        <p:nvSpPr>
          <p:cNvPr id="9" name="Rectangle 8">
            <a:extLst>
              <a:ext uri="{FF2B5EF4-FFF2-40B4-BE49-F238E27FC236}">
                <a16:creationId xmlns:a16="http://schemas.microsoft.com/office/drawing/2014/main" id="{14733EA8-09C0-4791-AA67-8BE4B44BF664}"/>
              </a:ext>
            </a:extLst>
          </p:cNvPr>
          <p:cNvSpPr/>
          <p:nvPr/>
        </p:nvSpPr>
        <p:spPr>
          <a:xfrm>
            <a:off x="914400" y="4535308"/>
            <a:ext cx="2914650" cy="923330"/>
          </a:xfrm>
          <a:prstGeom prst="rect">
            <a:avLst/>
          </a:prstGeom>
        </p:spPr>
        <p:txBody>
          <a:bodyPr wrap="square">
            <a:spAutoFit/>
          </a:bodyPr>
          <a:lstStyle/>
          <a:p>
            <a:r>
              <a:rPr lang="en-US" dirty="0"/>
              <a:t>Marc Leisenring</a:t>
            </a:r>
          </a:p>
          <a:p>
            <a:r>
              <a:rPr lang="en-US" dirty="0"/>
              <a:t>Geosyntec Consultants, Inc.</a:t>
            </a:r>
          </a:p>
          <a:p>
            <a:r>
              <a:rPr lang="en-US" dirty="0"/>
              <a:t>mleisenring@Geosyntec.com</a:t>
            </a:r>
          </a:p>
        </p:txBody>
      </p:sp>
      <p:sp>
        <p:nvSpPr>
          <p:cNvPr id="10" name="Rectangle 9">
            <a:extLst>
              <a:ext uri="{FF2B5EF4-FFF2-40B4-BE49-F238E27FC236}">
                <a16:creationId xmlns:a16="http://schemas.microsoft.com/office/drawing/2014/main" id="{D3780663-A704-4A31-A8E2-07EFC2BBB6FE}"/>
              </a:ext>
            </a:extLst>
          </p:cNvPr>
          <p:cNvSpPr/>
          <p:nvPr/>
        </p:nvSpPr>
        <p:spPr>
          <a:xfrm>
            <a:off x="8149590" y="4555945"/>
            <a:ext cx="2914650" cy="923330"/>
          </a:xfrm>
          <a:prstGeom prst="rect">
            <a:avLst/>
          </a:prstGeom>
        </p:spPr>
        <p:txBody>
          <a:bodyPr wrap="square">
            <a:spAutoFit/>
          </a:bodyPr>
          <a:lstStyle/>
          <a:p>
            <a:r>
              <a:rPr lang="en-US" dirty="0"/>
              <a:t>Jane Clary</a:t>
            </a:r>
          </a:p>
          <a:p>
            <a:r>
              <a:rPr lang="en-US" dirty="0"/>
              <a:t>Wright Water Engineers, Inc.</a:t>
            </a:r>
          </a:p>
          <a:p>
            <a:r>
              <a:rPr lang="en-US" dirty="0"/>
              <a:t>clary@wrightwater.com </a:t>
            </a:r>
          </a:p>
        </p:txBody>
      </p:sp>
      <p:sp>
        <p:nvSpPr>
          <p:cNvPr id="11" name="Rectangle 10">
            <a:extLst>
              <a:ext uri="{FF2B5EF4-FFF2-40B4-BE49-F238E27FC236}">
                <a16:creationId xmlns:a16="http://schemas.microsoft.com/office/drawing/2014/main" id="{12F3C2F1-B4E3-4898-AA3E-29D51DACFAD3}"/>
              </a:ext>
            </a:extLst>
          </p:cNvPr>
          <p:cNvSpPr/>
          <p:nvPr/>
        </p:nvSpPr>
        <p:spPr>
          <a:xfrm>
            <a:off x="4638675" y="4535308"/>
            <a:ext cx="2914650" cy="923330"/>
          </a:xfrm>
          <a:prstGeom prst="rect">
            <a:avLst/>
          </a:prstGeom>
        </p:spPr>
        <p:txBody>
          <a:bodyPr wrap="square">
            <a:spAutoFit/>
          </a:bodyPr>
          <a:lstStyle/>
          <a:p>
            <a:r>
              <a:rPr lang="en-US" dirty="0"/>
              <a:t>Paul Hobson</a:t>
            </a:r>
          </a:p>
          <a:p>
            <a:r>
              <a:rPr lang="en-US" dirty="0"/>
              <a:t>Geosyntec Consultants, Inc.</a:t>
            </a:r>
          </a:p>
          <a:p>
            <a:r>
              <a:rPr lang="en-US" dirty="0"/>
              <a:t>phobson@Geosyntec.com</a:t>
            </a:r>
          </a:p>
        </p:txBody>
      </p:sp>
    </p:spTree>
    <p:extLst>
      <p:ext uri="{BB962C8B-B14F-4D97-AF65-F5344CB8AC3E}">
        <p14:creationId xmlns:p14="http://schemas.microsoft.com/office/powerpoint/2010/main" val="25198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851234-5A7C-4200-8360-CCBFB5EF46AE}"/>
              </a:ext>
            </a:extLst>
          </p:cNvPr>
          <p:cNvSpPr>
            <a:spLocks noGrp="1"/>
          </p:cNvSpPr>
          <p:nvPr>
            <p:ph type="title"/>
          </p:nvPr>
        </p:nvSpPr>
        <p:spPr/>
        <p:txBody>
          <a:bodyPr/>
          <a:lstStyle/>
          <a:p>
            <a:r>
              <a:rPr lang="en-US" dirty="0"/>
              <a:t>Acknowledgments </a:t>
            </a:r>
          </a:p>
        </p:txBody>
      </p:sp>
      <p:sp>
        <p:nvSpPr>
          <p:cNvPr id="6" name="Content Placeholder 5">
            <a:extLst>
              <a:ext uri="{FF2B5EF4-FFF2-40B4-BE49-F238E27FC236}">
                <a16:creationId xmlns:a16="http://schemas.microsoft.com/office/drawing/2014/main" id="{7396D3E3-AD88-458E-8A6A-EDA9EFC94685}"/>
              </a:ext>
            </a:extLst>
          </p:cNvPr>
          <p:cNvSpPr>
            <a:spLocks noGrp="1"/>
          </p:cNvSpPr>
          <p:nvPr>
            <p:ph idx="1"/>
          </p:nvPr>
        </p:nvSpPr>
        <p:spPr>
          <a:xfrm>
            <a:off x="609600" y="851026"/>
            <a:ext cx="10972800" cy="6006974"/>
          </a:xfrm>
        </p:spPr>
        <p:txBody>
          <a:bodyPr>
            <a:normAutofit fontScale="62500" lnSpcReduction="20000"/>
          </a:bodyPr>
          <a:lstStyle/>
          <a:p>
            <a:pPr marL="0" indent="0" fontAlgn="base">
              <a:lnSpc>
                <a:spcPct val="120000"/>
              </a:lnSpc>
              <a:spcBef>
                <a:spcPts val="0"/>
              </a:spcBef>
              <a:buNone/>
            </a:pPr>
            <a:r>
              <a:rPr lang="en-US" sz="2900" dirty="0">
                <a:solidFill>
                  <a:schemeClr val="tx1"/>
                </a:solidFill>
              </a:rPr>
              <a:t>Study was conducted for:</a:t>
            </a:r>
          </a:p>
          <a:p>
            <a:pPr marL="398463" indent="0" fontAlgn="base">
              <a:lnSpc>
                <a:spcPct val="120000"/>
              </a:lnSpc>
              <a:spcBef>
                <a:spcPts val="0"/>
              </a:spcBef>
              <a:buNone/>
            </a:pPr>
            <a:r>
              <a:rPr lang="en-US" sz="2900" dirty="0">
                <a:solidFill>
                  <a:schemeClr val="tx1"/>
                </a:solidFill>
              </a:rPr>
              <a:t>The AASHTO Committee on Environment and Sustainability with funding provided through the National Cooperative Highway Research Program (NCHRP) Project 25-25, Task 120, </a:t>
            </a:r>
            <a:r>
              <a:rPr lang="en-US" sz="2900" i="1" dirty="0">
                <a:solidFill>
                  <a:schemeClr val="tx1"/>
                </a:solidFill>
              </a:rPr>
              <a:t>Use of the State Department of Transportation Portal to the International Stormwater BMP Database</a:t>
            </a:r>
            <a:r>
              <a:rPr lang="en-US" sz="2900" dirty="0">
                <a:solidFill>
                  <a:schemeClr val="tx1"/>
                </a:solidFill>
              </a:rPr>
              <a:t>. </a:t>
            </a:r>
            <a:r>
              <a:rPr lang="en-US" sz="2900" dirty="0">
                <a:hlinkClick r:id="rId2"/>
              </a:rPr>
              <a:t>https://apps.trb.org/cmsfeed/TRBNetProjectDisplay.asp?ProjectID=4694</a:t>
            </a:r>
            <a:endParaRPr lang="en-US" sz="2900" dirty="0"/>
          </a:p>
          <a:p>
            <a:pPr marL="0" indent="0" fontAlgn="base">
              <a:spcBef>
                <a:spcPts val="0"/>
              </a:spcBef>
              <a:buNone/>
            </a:pPr>
            <a:endParaRPr lang="en-US" sz="2900" dirty="0"/>
          </a:p>
          <a:p>
            <a:pPr marL="0" indent="0" fontAlgn="base">
              <a:lnSpc>
                <a:spcPct val="120000"/>
              </a:lnSpc>
              <a:spcBef>
                <a:spcPts val="0"/>
              </a:spcBef>
              <a:buNone/>
            </a:pPr>
            <a:r>
              <a:rPr lang="en-US" sz="2900" dirty="0">
                <a:solidFill>
                  <a:schemeClr val="tx1"/>
                </a:solidFill>
              </a:rPr>
              <a:t>Project was managed by:</a:t>
            </a:r>
          </a:p>
          <a:p>
            <a:pPr marL="398463" indent="0" fontAlgn="base">
              <a:lnSpc>
                <a:spcPct val="120000"/>
              </a:lnSpc>
              <a:spcBef>
                <a:spcPts val="0"/>
              </a:spcBef>
              <a:buNone/>
            </a:pPr>
            <a:r>
              <a:rPr lang="en-US" sz="2900" dirty="0">
                <a:solidFill>
                  <a:schemeClr val="tx1"/>
                </a:solidFill>
              </a:rPr>
              <a:t>Ann Hartell, Senior Program Officer, NCHRP</a:t>
            </a:r>
          </a:p>
          <a:p>
            <a:pPr marL="0" indent="0" fontAlgn="base">
              <a:lnSpc>
                <a:spcPct val="120000"/>
              </a:lnSpc>
              <a:spcBef>
                <a:spcPts val="0"/>
              </a:spcBef>
              <a:buNone/>
            </a:pPr>
            <a:endParaRPr lang="en-US" sz="2900" dirty="0">
              <a:solidFill>
                <a:schemeClr val="tx1"/>
              </a:solidFill>
            </a:endParaRPr>
          </a:p>
          <a:p>
            <a:pPr marL="0" indent="0" fontAlgn="base">
              <a:lnSpc>
                <a:spcPct val="120000"/>
              </a:lnSpc>
              <a:spcBef>
                <a:spcPts val="0"/>
              </a:spcBef>
              <a:buNone/>
            </a:pPr>
            <a:r>
              <a:rPr lang="en-US" sz="2900" dirty="0">
                <a:solidFill>
                  <a:schemeClr val="tx1"/>
                </a:solidFill>
              </a:rPr>
              <a:t>Work was guided by a technical work group:</a:t>
            </a:r>
          </a:p>
          <a:p>
            <a:pPr marL="398463" indent="0" fontAlgn="base">
              <a:lnSpc>
                <a:spcPct val="120000"/>
              </a:lnSpc>
              <a:spcBef>
                <a:spcPts val="0"/>
              </a:spcBef>
              <a:buNone/>
            </a:pPr>
            <a:r>
              <a:rPr lang="en-US" sz="2900" dirty="0">
                <a:solidFill>
                  <a:schemeClr val="tx1"/>
                </a:solidFill>
              </a:rPr>
              <a:t>William Fletcher, Chair, Oregon DOT (retired)</a:t>
            </a:r>
          </a:p>
          <a:p>
            <a:pPr marL="398463" indent="0" fontAlgn="base">
              <a:lnSpc>
                <a:spcPct val="120000"/>
              </a:lnSpc>
              <a:spcBef>
                <a:spcPts val="0"/>
              </a:spcBef>
              <a:buNone/>
            </a:pPr>
            <a:r>
              <a:rPr lang="en-US" sz="2900" dirty="0">
                <a:solidFill>
                  <a:schemeClr val="tx1"/>
                </a:solidFill>
              </a:rPr>
              <a:t>Fred Noble, Florida DOT</a:t>
            </a:r>
          </a:p>
          <a:p>
            <a:pPr marL="398463" indent="0" fontAlgn="base">
              <a:lnSpc>
                <a:spcPct val="120000"/>
              </a:lnSpc>
              <a:spcBef>
                <a:spcPts val="0"/>
              </a:spcBef>
              <a:buNone/>
            </a:pPr>
            <a:r>
              <a:rPr lang="en-US" sz="2900" dirty="0">
                <a:solidFill>
                  <a:schemeClr val="tx1"/>
                </a:solidFill>
              </a:rPr>
              <a:t>Greg Granato, U.S. Geological Survey</a:t>
            </a:r>
          </a:p>
          <a:p>
            <a:pPr marL="398463" indent="0" fontAlgn="base">
              <a:lnSpc>
                <a:spcPct val="120000"/>
              </a:lnSpc>
              <a:spcBef>
                <a:spcPts val="0"/>
              </a:spcBef>
              <a:buNone/>
            </a:pPr>
            <a:r>
              <a:rPr lang="en-US" sz="2900" dirty="0">
                <a:solidFill>
                  <a:schemeClr val="tx1"/>
                </a:solidFill>
              </a:rPr>
              <a:t>Melissa Scheperle, Missouri DOT</a:t>
            </a:r>
          </a:p>
          <a:p>
            <a:pPr marL="398463" indent="0" fontAlgn="base">
              <a:lnSpc>
                <a:spcPct val="120000"/>
              </a:lnSpc>
              <a:spcBef>
                <a:spcPts val="0"/>
              </a:spcBef>
              <a:buNone/>
            </a:pPr>
            <a:r>
              <a:rPr lang="en-US" sz="2900" dirty="0">
                <a:solidFill>
                  <a:schemeClr val="tx1"/>
                </a:solidFill>
              </a:rPr>
              <a:t>Brandon Slone, Washington State DOT</a:t>
            </a:r>
          </a:p>
          <a:p>
            <a:pPr marL="398463" indent="0" fontAlgn="base">
              <a:lnSpc>
                <a:spcPct val="120000"/>
              </a:lnSpc>
              <a:spcBef>
                <a:spcPts val="0"/>
              </a:spcBef>
              <a:buNone/>
            </a:pPr>
            <a:r>
              <a:rPr lang="en-US" sz="2900" dirty="0">
                <a:solidFill>
                  <a:schemeClr val="tx1"/>
                </a:solidFill>
              </a:rPr>
              <a:t>Scott Crafton, Virginia DOT</a:t>
            </a:r>
          </a:p>
          <a:p>
            <a:pPr marL="398463" indent="0" fontAlgn="base">
              <a:lnSpc>
                <a:spcPct val="120000"/>
              </a:lnSpc>
              <a:spcBef>
                <a:spcPts val="0"/>
              </a:spcBef>
              <a:buNone/>
            </a:pPr>
            <a:r>
              <a:rPr lang="en-US" sz="2900" dirty="0">
                <a:solidFill>
                  <a:schemeClr val="tx1"/>
                </a:solidFill>
              </a:rPr>
              <a:t>Scott McGowen, Michael Baker International</a:t>
            </a:r>
          </a:p>
          <a:p>
            <a:pPr marL="398463" indent="0" fontAlgn="base">
              <a:lnSpc>
                <a:spcPct val="120000"/>
              </a:lnSpc>
              <a:spcBef>
                <a:spcPts val="0"/>
              </a:spcBef>
              <a:buNone/>
            </a:pPr>
            <a:endParaRPr lang="en-US" sz="2900" dirty="0">
              <a:solidFill>
                <a:schemeClr val="tx1"/>
              </a:solidFill>
            </a:endParaRPr>
          </a:p>
          <a:p>
            <a:pPr marL="0" indent="0" fontAlgn="base">
              <a:lnSpc>
                <a:spcPct val="120000"/>
              </a:lnSpc>
              <a:spcBef>
                <a:spcPts val="0"/>
              </a:spcBef>
              <a:buNone/>
            </a:pPr>
            <a:r>
              <a:rPr lang="en-US" sz="2900" dirty="0">
                <a:solidFill>
                  <a:schemeClr val="tx1"/>
                </a:solidFill>
              </a:rPr>
              <a:t>Agency liaisons include:</a:t>
            </a:r>
          </a:p>
          <a:p>
            <a:pPr marL="398463" indent="0" fontAlgn="base">
              <a:lnSpc>
                <a:spcPct val="120000"/>
              </a:lnSpc>
              <a:spcBef>
                <a:spcPts val="0"/>
              </a:spcBef>
              <a:buNone/>
            </a:pPr>
            <a:r>
              <a:rPr lang="en-US" sz="2900" dirty="0">
                <a:solidFill>
                  <a:schemeClr val="tx1"/>
                </a:solidFill>
              </a:rPr>
              <a:t>Susan Jones, Federal Highway Administration</a:t>
            </a:r>
          </a:p>
          <a:p>
            <a:pPr marL="398463" indent="0" fontAlgn="base">
              <a:lnSpc>
                <a:spcPct val="120000"/>
              </a:lnSpc>
              <a:spcBef>
                <a:spcPts val="0"/>
              </a:spcBef>
              <a:buNone/>
            </a:pPr>
            <a:r>
              <a:rPr lang="en-US" sz="2900" dirty="0">
                <a:solidFill>
                  <a:schemeClr val="tx1"/>
                </a:solidFill>
              </a:rPr>
              <a:t>Melissa Savage, American Association of State Highway and Transportation Officials</a:t>
            </a:r>
            <a:endParaRPr lang="en-US" dirty="0">
              <a:solidFill>
                <a:schemeClr val="tx1"/>
              </a:solidFill>
            </a:endParaRPr>
          </a:p>
        </p:txBody>
      </p:sp>
    </p:spTree>
    <p:extLst>
      <p:ext uri="{BB962C8B-B14F-4D97-AF65-F5344CB8AC3E}">
        <p14:creationId xmlns:p14="http://schemas.microsoft.com/office/powerpoint/2010/main" val="16675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5975EA-2376-48DD-9C87-197A628819E5}"/>
              </a:ext>
            </a:extLst>
          </p:cNvPr>
          <p:cNvSpPr/>
          <p:nvPr/>
        </p:nvSpPr>
        <p:spPr>
          <a:xfrm>
            <a:off x="1524001" y="1"/>
            <a:ext cx="7637463" cy="1363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Calibri" panose="020F0502020204030204"/>
            </a:endParaRPr>
          </a:p>
        </p:txBody>
      </p:sp>
      <p:sp>
        <p:nvSpPr>
          <p:cNvPr id="14338" name="Title 1">
            <a:extLst>
              <a:ext uri="{FF2B5EF4-FFF2-40B4-BE49-F238E27FC236}">
                <a16:creationId xmlns:a16="http://schemas.microsoft.com/office/drawing/2014/main" id="{83CCC8DA-3153-4B6E-844A-A55960FEDEFD}"/>
              </a:ext>
            </a:extLst>
          </p:cNvPr>
          <p:cNvSpPr>
            <a:spLocks noGrp="1"/>
          </p:cNvSpPr>
          <p:nvPr>
            <p:ph type="title"/>
          </p:nvPr>
        </p:nvSpPr>
        <p:spPr>
          <a:xfrm>
            <a:off x="680084" y="1921082"/>
            <a:ext cx="9111616" cy="747713"/>
          </a:xfrm>
        </p:spPr>
        <p:txBody>
          <a:bodyPr>
            <a:noAutofit/>
          </a:bodyPr>
          <a:lstStyle/>
          <a:p>
            <a:pPr>
              <a:defRPr/>
            </a:pPr>
            <a:r>
              <a:rPr lang="en-US" sz="2800" dirty="0">
                <a:latin typeface="+mn-lt"/>
              </a:rPr>
              <a:t>Background of International Stormwater BMP Database</a:t>
            </a:r>
          </a:p>
        </p:txBody>
      </p:sp>
      <p:pic>
        <p:nvPicPr>
          <p:cNvPr id="14342" name="Picture 17" descr="index_r15_c2">
            <a:extLst>
              <a:ext uri="{FF2B5EF4-FFF2-40B4-BE49-F238E27FC236}">
                <a16:creationId xmlns:a16="http://schemas.microsoft.com/office/drawing/2014/main" id="{F0859EA2-6E2D-4866-B721-823BE7AEB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687" y="4303020"/>
            <a:ext cx="120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7" descr="index_r15_c2">
            <a:extLst>
              <a:ext uri="{FF2B5EF4-FFF2-40B4-BE49-F238E27FC236}">
                <a16:creationId xmlns:a16="http://schemas.microsoft.com/office/drawing/2014/main" id="{238E6B26-2086-412A-B2C3-CFE6241E5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6343" b="16782"/>
          <a:stretch>
            <a:fillRect/>
          </a:stretch>
        </p:blipFill>
        <p:spPr bwMode="auto">
          <a:xfrm>
            <a:off x="10494168" y="2318249"/>
            <a:ext cx="914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7" descr="index_r15_c2">
            <a:extLst>
              <a:ext uri="{FF2B5EF4-FFF2-40B4-BE49-F238E27FC236}">
                <a16:creationId xmlns:a16="http://schemas.microsoft.com/office/drawing/2014/main" id="{37ECAA29-5477-4ECD-AC8F-459AFC3C7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687" y="5682557"/>
            <a:ext cx="11858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extLst>
              <a:ext uri="{FF2B5EF4-FFF2-40B4-BE49-F238E27FC236}">
                <a16:creationId xmlns:a16="http://schemas.microsoft.com/office/drawing/2014/main" id="{10A4E19D-A6A3-4C0E-BBE2-930D0B5EA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8911" y="3422355"/>
            <a:ext cx="1263650"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2" descr="Urban Drainage and Flood Control District">
            <a:extLst>
              <a:ext uri="{FF2B5EF4-FFF2-40B4-BE49-F238E27FC236}">
                <a16:creationId xmlns:a16="http://schemas.microsoft.com/office/drawing/2014/main" id="{84011F63-D173-4EDA-934C-67F2F6F051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2599" y="5532539"/>
            <a:ext cx="8080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ISBD_FINAL">
            <a:extLst>
              <a:ext uri="{FF2B5EF4-FFF2-40B4-BE49-F238E27FC236}">
                <a16:creationId xmlns:a16="http://schemas.microsoft.com/office/drawing/2014/main" id="{A0564713-C145-45F8-BB74-08EF63D935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3601" y="174625"/>
            <a:ext cx="45640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6" descr="Water Research Foundation">
            <a:extLst>
              <a:ext uri="{FF2B5EF4-FFF2-40B4-BE49-F238E27FC236}">
                <a16:creationId xmlns:a16="http://schemas.microsoft.com/office/drawing/2014/main" id="{8AC2DD44-F52F-4566-BF79-A08E51CA06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6049" y="1497909"/>
            <a:ext cx="125095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5">
            <a:extLst>
              <a:ext uri="{FF2B5EF4-FFF2-40B4-BE49-F238E27FC236}">
                <a16:creationId xmlns:a16="http://schemas.microsoft.com/office/drawing/2014/main" id="{6C1B2489-AD1D-406D-A84D-49E07CE54768}"/>
              </a:ext>
            </a:extLst>
          </p:cNvPr>
          <p:cNvSpPr txBox="1">
            <a:spLocks/>
          </p:cNvSpPr>
          <p:nvPr/>
        </p:nvSpPr>
        <p:spPr bwMode="auto">
          <a:xfrm>
            <a:off x="552450" y="2864643"/>
            <a:ext cx="7901941" cy="335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Brief history of this long-term project</a:t>
            </a:r>
          </a:p>
          <a:p>
            <a:pPr>
              <a:defRPr/>
            </a:pPr>
            <a:r>
              <a:rPr lang="en-US" dirty="0">
                <a:solidFill>
                  <a:prstClr val="black"/>
                </a:solidFill>
                <a:latin typeface="Calibri" panose="020F0502020204030204"/>
              </a:rPr>
              <a:t>What is the BMP Database?</a:t>
            </a:r>
          </a:p>
          <a:p>
            <a:pPr>
              <a:defRPr/>
            </a:pPr>
            <a:r>
              <a:rPr lang="en-US" dirty="0">
                <a:solidFill>
                  <a:prstClr val="black"/>
                </a:solidFill>
                <a:latin typeface="Calibri" panose="020F0502020204030204"/>
              </a:rPr>
              <a:t>What kinds of BMP study site data, BMP design information and observed performance data does it contain?</a:t>
            </a:r>
          </a:p>
          <a:p>
            <a:pPr>
              <a:defRPr/>
            </a:pPr>
            <a:r>
              <a:rPr lang="en-US" dirty="0">
                <a:solidFill>
                  <a:prstClr val="black"/>
                </a:solidFill>
                <a:latin typeface="Calibri" panose="020F0502020204030204"/>
              </a:rPr>
              <a:t>What are the options for accessing these data sets as well as BMP performance summary statistics?</a:t>
            </a:r>
          </a:p>
        </p:txBody>
      </p:sp>
      <p:pic>
        <p:nvPicPr>
          <p:cNvPr id="14353" name="Picture 17" descr="index_r15_c2">
            <a:extLst>
              <a:ext uri="{FF2B5EF4-FFF2-40B4-BE49-F238E27FC236}">
                <a16:creationId xmlns:a16="http://schemas.microsoft.com/office/drawing/2014/main" id="{7C23DD88-8AFF-44FC-A763-8CB4767DE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5079" b="45511"/>
          <a:stretch>
            <a:fillRect/>
          </a:stretch>
        </p:blipFill>
        <p:spPr bwMode="auto">
          <a:xfrm>
            <a:off x="10348911" y="4181180"/>
            <a:ext cx="12080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7" descr="index_r15_c2">
            <a:extLst>
              <a:ext uri="{FF2B5EF4-FFF2-40B4-BE49-F238E27FC236}">
                <a16:creationId xmlns:a16="http://schemas.microsoft.com/office/drawing/2014/main" id="{5F5CE375-CF68-46AB-865E-CFFB9E3DC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4885"/>
          <a:stretch>
            <a:fillRect/>
          </a:stretch>
        </p:blipFill>
        <p:spPr bwMode="auto">
          <a:xfrm>
            <a:off x="10348911" y="4813401"/>
            <a:ext cx="11858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CC3EE-4E94-4B34-AF0B-EC0703C645CC}"/>
              </a:ext>
            </a:extLst>
          </p:cNvPr>
          <p:cNvPicPr>
            <a:picLocks noChangeAspect="1"/>
          </p:cNvPicPr>
          <p:nvPr/>
        </p:nvPicPr>
        <p:blipFill>
          <a:blip r:embed="rId3"/>
          <a:stretch>
            <a:fillRect/>
          </a:stretch>
        </p:blipFill>
        <p:spPr>
          <a:xfrm>
            <a:off x="1934056" y="0"/>
            <a:ext cx="8323888" cy="6858000"/>
          </a:xfrm>
          <a:prstGeom prst="rect">
            <a:avLst/>
          </a:prstGeom>
        </p:spPr>
      </p:pic>
      <p:sp>
        <p:nvSpPr>
          <p:cNvPr id="17411" name="TextBox 4">
            <a:extLst>
              <a:ext uri="{FF2B5EF4-FFF2-40B4-BE49-F238E27FC236}">
                <a16:creationId xmlns:a16="http://schemas.microsoft.com/office/drawing/2014/main" id="{B98646F1-09C6-4991-8ED8-B2C91A92C12B}"/>
              </a:ext>
            </a:extLst>
          </p:cNvPr>
          <p:cNvSpPr txBox="1">
            <a:spLocks noChangeArrowheads="1"/>
          </p:cNvSpPr>
          <p:nvPr/>
        </p:nvSpPr>
        <p:spPr bwMode="auto">
          <a:xfrm>
            <a:off x="7824789" y="136525"/>
            <a:ext cx="237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None/>
              <a:defRPr/>
            </a:pPr>
            <a:r>
              <a:rPr lang="en-US" altLang="en-US" sz="1800" dirty="0">
                <a:solidFill>
                  <a:srgbClr val="5B9BD5">
                    <a:lumMod val="75000"/>
                  </a:srgbClr>
                </a:solidFill>
              </a:rPr>
              <a:t>www.bmpdatabase.org</a:t>
            </a:r>
          </a:p>
        </p:txBody>
      </p:sp>
      <p:pic>
        <p:nvPicPr>
          <p:cNvPr id="4" name="Picture 3">
            <a:extLst>
              <a:ext uri="{FF2B5EF4-FFF2-40B4-BE49-F238E27FC236}">
                <a16:creationId xmlns:a16="http://schemas.microsoft.com/office/drawing/2014/main" id="{867C676C-5A28-4291-AB53-4D66E63A7C24}"/>
              </a:ext>
            </a:extLst>
          </p:cNvPr>
          <p:cNvPicPr>
            <a:picLocks noChangeAspect="1"/>
          </p:cNvPicPr>
          <p:nvPr/>
        </p:nvPicPr>
        <p:blipFill>
          <a:blip r:embed="rId4"/>
          <a:stretch>
            <a:fillRect/>
          </a:stretch>
        </p:blipFill>
        <p:spPr>
          <a:xfrm>
            <a:off x="1995486" y="301753"/>
            <a:ext cx="460485" cy="204660"/>
          </a:xfrm>
          <a:prstGeom prst="rect">
            <a:avLst/>
          </a:prstGeom>
        </p:spPr>
      </p:pic>
      <p:sp>
        <p:nvSpPr>
          <p:cNvPr id="5" name="Rectangle 4">
            <a:extLst>
              <a:ext uri="{FF2B5EF4-FFF2-40B4-BE49-F238E27FC236}">
                <a16:creationId xmlns:a16="http://schemas.microsoft.com/office/drawing/2014/main" id="{91E11ABB-32DE-4683-BE19-BA5B7F39F3A4}"/>
              </a:ext>
            </a:extLst>
          </p:cNvPr>
          <p:cNvSpPr/>
          <p:nvPr/>
        </p:nvSpPr>
        <p:spPr>
          <a:xfrm>
            <a:off x="7693572" y="4382814"/>
            <a:ext cx="2502942" cy="210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8D4E-A2F2-A548-8445-5B2131532B10}"/>
              </a:ext>
            </a:extLst>
          </p:cNvPr>
          <p:cNvSpPr>
            <a:spLocks noGrp="1"/>
          </p:cNvSpPr>
          <p:nvPr>
            <p:ph type="title"/>
          </p:nvPr>
        </p:nvSpPr>
        <p:spPr>
          <a:xfrm>
            <a:off x="2411730" y="273686"/>
            <a:ext cx="7886700" cy="701675"/>
          </a:xfrm>
        </p:spPr>
        <p:txBody>
          <a:bodyPr/>
          <a:lstStyle/>
          <a:p>
            <a:r>
              <a:rPr lang="en-US" dirty="0"/>
              <a:t>BMP Database “Org” Chart</a:t>
            </a:r>
          </a:p>
        </p:txBody>
      </p:sp>
      <p:graphicFrame>
        <p:nvGraphicFramePr>
          <p:cNvPr id="4" name="Diagram 3">
            <a:extLst>
              <a:ext uri="{FF2B5EF4-FFF2-40B4-BE49-F238E27FC236}">
                <a16:creationId xmlns:a16="http://schemas.microsoft.com/office/drawing/2014/main" id="{E5E32285-C006-405B-B403-1595D66BBD89}"/>
              </a:ext>
            </a:extLst>
          </p:cNvPr>
          <p:cNvGraphicFramePr/>
          <p:nvPr>
            <p:extLst>
              <p:ext uri="{D42A27DB-BD31-4B8C-83A1-F6EECF244321}">
                <p14:modId xmlns:p14="http://schemas.microsoft.com/office/powerpoint/2010/main" val="4165563302"/>
              </p:ext>
            </p:extLst>
          </p:nvPr>
        </p:nvGraphicFramePr>
        <p:xfrm>
          <a:off x="2205990" y="1356360"/>
          <a:ext cx="7780020" cy="5387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11730" y="1493521"/>
            <a:ext cx="1291590" cy="646331"/>
          </a:xfrm>
          <a:prstGeom prst="rect">
            <a:avLst/>
          </a:prstGeom>
          <a:solidFill>
            <a:srgbClr val="FFFF00"/>
          </a:solidFill>
        </p:spPr>
        <p:txBody>
          <a:bodyPr wrap="square" rtlCol="0">
            <a:spAutoFit/>
          </a:bodyPr>
          <a:lstStyle/>
          <a:p>
            <a:pPr algn="ctr"/>
            <a:r>
              <a:rPr lang="en-US" b="1" dirty="0"/>
              <a:t>DOT </a:t>
            </a:r>
          </a:p>
          <a:p>
            <a:pPr algn="ctr"/>
            <a:r>
              <a:rPr lang="en-US" b="1" dirty="0"/>
              <a:t>Portal</a:t>
            </a:r>
          </a:p>
        </p:txBody>
      </p:sp>
      <p:cxnSp>
        <p:nvCxnSpPr>
          <p:cNvPr id="8" name="Straight Arrow Connector 7"/>
          <p:cNvCxnSpPr/>
          <p:nvPr/>
        </p:nvCxnSpPr>
        <p:spPr>
          <a:xfrm>
            <a:off x="3307080" y="2139851"/>
            <a:ext cx="533400" cy="353258"/>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4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72C4978-B967-4B15-AAAD-04D9A12E2505}"/>
              </a:ext>
            </a:extLst>
          </p:cNvPr>
          <p:cNvSpPr>
            <a:spLocks noGrp="1"/>
          </p:cNvSpPr>
          <p:nvPr>
            <p:ph type="title"/>
          </p:nvPr>
        </p:nvSpPr>
        <p:spPr>
          <a:xfrm>
            <a:off x="2346326" y="206375"/>
            <a:ext cx="7642225" cy="1169988"/>
          </a:xfrm>
        </p:spPr>
        <p:txBody>
          <a:bodyPr/>
          <a:lstStyle/>
          <a:p>
            <a:r>
              <a:rPr lang="en-US" altLang="en-US" dirty="0"/>
              <a:t>&gt;25 Years of Collaboration</a:t>
            </a:r>
          </a:p>
        </p:txBody>
      </p:sp>
      <p:sp>
        <p:nvSpPr>
          <p:cNvPr id="3" name="Content Placeholder 2">
            <a:extLst>
              <a:ext uri="{FF2B5EF4-FFF2-40B4-BE49-F238E27FC236}">
                <a16:creationId xmlns:a16="http://schemas.microsoft.com/office/drawing/2014/main" id="{C651D068-24B4-4092-B58F-70F1A3C5D7D5}"/>
              </a:ext>
            </a:extLst>
          </p:cNvPr>
          <p:cNvSpPr>
            <a:spLocks noGrp="1"/>
          </p:cNvSpPr>
          <p:nvPr>
            <p:ph idx="1"/>
          </p:nvPr>
        </p:nvSpPr>
        <p:spPr>
          <a:xfrm>
            <a:off x="419100" y="1476375"/>
            <a:ext cx="7353299" cy="4772025"/>
          </a:xfrm>
        </p:spPr>
        <p:txBody>
          <a:bodyPr>
            <a:normAutofit lnSpcReduction="10000"/>
          </a:bodyPr>
          <a:lstStyle/>
          <a:p>
            <a:pPr marL="0" indent="0">
              <a:buNone/>
              <a:defRPr/>
            </a:pPr>
            <a:r>
              <a:rPr lang="en-US" dirty="0"/>
              <a:t>Key Dates</a:t>
            </a:r>
            <a:r>
              <a:rPr lang="en-US" dirty="0">
                <a:solidFill>
                  <a:srgbClr val="FF0000"/>
                </a:solidFill>
              </a:rPr>
              <a:t> </a:t>
            </a:r>
            <a:r>
              <a:rPr lang="en-US" dirty="0"/>
              <a:t>in the BMP Database</a:t>
            </a:r>
          </a:p>
          <a:p>
            <a:pPr>
              <a:defRPr/>
            </a:pPr>
            <a:r>
              <a:rPr lang="en-US" dirty="0"/>
              <a:t>1994: Birth of an idea</a:t>
            </a:r>
          </a:p>
          <a:p>
            <a:pPr>
              <a:defRPr/>
            </a:pPr>
            <a:r>
              <a:rPr lang="en-US" dirty="0"/>
              <a:t>1996-2002: EPA and ASCE build and grow the tool</a:t>
            </a:r>
          </a:p>
          <a:p>
            <a:pPr>
              <a:defRPr/>
            </a:pPr>
            <a:r>
              <a:rPr lang="en-US" dirty="0"/>
              <a:t>2004: WERF (Jeff Moeller) takes the lead of sponsor coalition that includes ASCE-EWRI, FHWA &amp; others</a:t>
            </a:r>
          </a:p>
          <a:p>
            <a:pPr>
              <a:defRPr/>
            </a:pPr>
            <a:r>
              <a:rPr lang="en-US" dirty="0"/>
              <a:t>2004-2018: Coalition invests in expanding data sets and improving the database and access</a:t>
            </a:r>
          </a:p>
          <a:p>
            <a:pPr>
              <a:defRPr/>
            </a:pPr>
            <a:r>
              <a:rPr lang="en-US" dirty="0"/>
              <a:t>…but none of it would be possible without researchers who share data.</a:t>
            </a:r>
          </a:p>
        </p:txBody>
      </p:sp>
      <p:pic>
        <p:nvPicPr>
          <p:cNvPr id="16388" name="Picture 3">
            <a:extLst>
              <a:ext uri="{FF2B5EF4-FFF2-40B4-BE49-F238E27FC236}">
                <a16:creationId xmlns:a16="http://schemas.microsoft.com/office/drawing/2014/main" id="{2E105B1D-C11F-449D-8147-599DE9D48B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1951" y="1649414"/>
            <a:ext cx="3490913" cy="4346575"/>
          </a:xfrm>
          <a:prstGeom prst="rect">
            <a:avLst/>
          </a:prstGeom>
          <a:noFill/>
          <a:ln w="349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6856-E8B7-4AA6-BA26-C9A146774E0A}"/>
              </a:ext>
            </a:extLst>
          </p:cNvPr>
          <p:cNvSpPr>
            <a:spLocks noGrp="1"/>
          </p:cNvSpPr>
          <p:nvPr>
            <p:ph type="title"/>
          </p:nvPr>
        </p:nvSpPr>
        <p:spPr>
          <a:xfrm>
            <a:off x="636104" y="136525"/>
            <a:ext cx="11066739" cy="1143000"/>
          </a:xfrm>
        </p:spPr>
        <p:txBody>
          <a:bodyPr>
            <a:normAutofit/>
          </a:bodyPr>
          <a:lstStyle/>
          <a:p>
            <a:pPr>
              <a:defRPr/>
            </a:pPr>
            <a:r>
              <a:rPr lang="en-US" dirty="0"/>
              <a:t>What is the Urban Stormwater BMP Database?</a:t>
            </a:r>
          </a:p>
        </p:txBody>
      </p:sp>
      <p:sp>
        <p:nvSpPr>
          <p:cNvPr id="3" name="Content Placeholder 2">
            <a:extLst>
              <a:ext uri="{FF2B5EF4-FFF2-40B4-BE49-F238E27FC236}">
                <a16:creationId xmlns:a16="http://schemas.microsoft.com/office/drawing/2014/main" id="{53A5D483-79F6-433D-AA5D-4F91578DEB4E}"/>
              </a:ext>
            </a:extLst>
          </p:cNvPr>
          <p:cNvSpPr>
            <a:spLocks noGrp="1"/>
          </p:cNvSpPr>
          <p:nvPr>
            <p:ph idx="1"/>
          </p:nvPr>
        </p:nvSpPr>
        <p:spPr>
          <a:xfrm>
            <a:off x="636104" y="1466850"/>
            <a:ext cx="7732644" cy="5391150"/>
          </a:xfrm>
        </p:spPr>
        <p:txBody>
          <a:bodyPr>
            <a:normAutofit/>
          </a:bodyPr>
          <a:lstStyle/>
          <a:p>
            <a:pPr>
              <a:spcBef>
                <a:spcPts val="1200"/>
              </a:spcBef>
              <a:spcAft>
                <a:spcPts val="1200"/>
              </a:spcAft>
              <a:defRPr/>
            </a:pPr>
            <a:r>
              <a:rPr lang="en-US" sz="2400" dirty="0"/>
              <a:t>Information from a large collection of BMP performance studies containing metadata on site conditions and design parameters and stormwater monitoring results (water quality, precip., flow)</a:t>
            </a:r>
          </a:p>
          <a:p>
            <a:pPr>
              <a:spcBef>
                <a:spcPts val="1200"/>
              </a:spcBef>
              <a:spcAft>
                <a:spcPts val="1200"/>
              </a:spcAft>
              <a:defRPr/>
            </a:pPr>
            <a:r>
              <a:rPr lang="en-US" sz="2400" dirty="0"/>
              <a:t>Researchers, MS4s, DOTs, and others voluntarily submit data to a clearinghouse for screening and upload to the master database</a:t>
            </a:r>
          </a:p>
          <a:p>
            <a:pPr>
              <a:spcBef>
                <a:spcPts val="1200"/>
              </a:spcBef>
              <a:spcAft>
                <a:spcPts val="1200"/>
              </a:spcAft>
              <a:defRPr/>
            </a:pPr>
            <a:r>
              <a:rPr lang="en-US" sz="2400" dirty="0"/>
              <a:t>Process:  Enter data in standardized Excel spreadsheets, submit to Clearinghouse for data review and upload</a:t>
            </a:r>
          </a:p>
          <a:p>
            <a:pPr>
              <a:spcBef>
                <a:spcPts val="1200"/>
              </a:spcBef>
              <a:spcAft>
                <a:spcPts val="1200"/>
              </a:spcAft>
              <a:defRPr/>
            </a:pPr>
            <a:r>
              <a:rPr lang="en-US" sz="2400" dirty="0"/>
              <a:t>Data and project findings are made publicly available through www.bmpdatabase.org</a:t>
            </a:r>
          </a:p>
        </p:txBody>
      </p:sp>
      <p:sp>
        <p:nvSpPr>
          <p:cNvPr id="7" name="TextBox 6">
            <a:extLst>
              <a:ext uri="{FF2B5EF4-FFF2-40B4-BE49-F238E27FC236}">
                <a16:creationId xmlns:a16="http://schemas.microsoft.com/office/drawing/2014/main" id="{AC3D7C7B-6D9B-49CB-96FC-A4B872839CE5}"/>
              </a:ext>
            </a:extLst>
          </p:cNvPr>
          <p:cNvSpPr txBox="1"/>
          <p:nvPr/>
        </p:nvSpPr>
        <p:spPr>
          <a:xfrm>
            <a:off x="8885583" y="1715535"/>
            <a:ext cx="3115435" cy="4524315"/>
          </a:xfrm>
          <a:prstGeom prst="rect">
            <a:avLst/>
          </a:prstGeom>
          <a:solidFill>
            <a:schemeClr val="bg1"/>
          </a:solidFill>
        </p:spPr>
        <p:txBody>
          <a:bodyPr wrap="square">
            <a:spAutoFit/>
          </a:bodyPr>
          <a:lstStyle/>
          <a:p>
            <a:pPr eaLnBrk="0" fontAlgn="base" hangingPunct="0">
              <a:spcBef>
                <a:spcPct val="0"/>
              </a:spcBef>
              <a:spcAft>
                <a:spcPct val="0"/>
              </a:spcAft>
              <a:defRPr/>
            </a:pPr>
            <a:r>
              <a:rPr lang="en-US" dirty="0">
                <a:solidFill>
                  <a:prstClr val="black"/>
                </a:solidFill>
                <a:latin typeface="Calibri" panose="020F0502020204030204" pitchFamily="34" charset="0"/>
              </a:rPr>
              <a:t>Much more than % Removal. Includes:</a:t>
            </a:r>
          </a:p>
          <a:p>
            <a:pPr eaLnBrk="0" fontAlgn="base" hangingPunct="0">
              <a:spcBef>
                <a:spcPct val="0"/>
              </a:spcBef>
              <a:spcAft>
                <a:spcPct val="0"/>
              </a:spcAft>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Test Site/Location</a:t>
            </a:r>
          </a:p>
          <a:p>
            <a:pPr marL="285750" indent="-285750" eaLnBrk="0" fontAlgn="base" hangingPunct="0">
              <a:spcBef>
                <a:spcPct val="0"/>
              </a:spcBef>
              <a:spcAft>
                <a:spcPct val="0"/>
              </a:spcAft>
              <a:buFont typeface="Arial" panose="020B0604020202020204" pitchFamily="34" charset="0"/>
              <a:buChar char="•"/>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Watershed/Land Use</a:t>
            </a:r>
          </a:p>
          <a:p>
            <a:pPr marL="285750" indent="-285750" eaLnBrk="0" fontAlgn="base" hangingPunct="0">
              <a:spcBef>
                <a:spcPct val="0"/>
              </a:spcBef>
              <a:spcAft>
                <a:spcPct val="0"/>
              </a:spcAft>
              <a:buFont typeface="Arial" panose="020B0604020202020204" pitchFamily="34" charset="0"/>
              <a:buChar char="•"/>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BMP Design &amp; Maintenance</a:t>
            </a:r>
          </a:p>
          <a:p>
            <a:pPr marL="285750" indent="-285750" eaLnBrk="0" fontAlgn="base" hangingPunct="0">
              <a:spcBef>
                <a:spcPct val="0"/>
              </a:spcBef>
              <a:spcAft>
                <a:spcPct val="0"/>
              </a:spcAft>
              <a:buFont typeface="Arial" panose="020B0604020202020204" pitchFamily="34" charset="0"/>
              <a:buChar char="•"/>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Monitoring Methods</a:t>
            </a:r>
          </a:p>
          <a:p>
            <a:pPr marL="285750" indent="-285750" eaLnBrk="0" fontAlgn="base" hangingPunct="0">
              <a:spcBef>
                <a:spcPct val="0"/>
              </a:spcBef>
              <a:spcAft>
                <a:spcPct val="0"/>
              </a:spcAft>
              <a:buFont typeface="Arial" panose="020B0604020202020204" pitchFamily="34" charset="0"/>
              <a:buChar char="•"/>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Event-Based Data: Precip, Flow, WQ</a:t>
            </a:r>
          </a:p>
          <a:p>
            <a:pPr marL="285750" indent="-285750" eaLnBrk="0" fontAlgn="base" hangingPunct="0">
              <a:spcBef>
                <a:spcPct val="0"/>
              </a:spcBef>
              <a:spcAft>
                <a:spcPct val="0"/>
              </a:spcAft>
              <a:buFont typeface="Arial" panose="020B0604020202020204" pitchFamily="34" charset="0"/>
              <a:buChar char="•"/>
              <a:defRPr/>
            </a:pPr>
            <a:endParaRPr lang="en-US"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dirty="0">
                <a:solidFill>
                  <a:prstClr val="black"/>
                </a:solidFill>
                <a:latin typeface="Calibri" panose="020F0502020204030204" pitchFamily="34" charset="0"/>
              </a:rPr>
              <a:t>Construction and O&amp;M Costs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3CA0-1DB8-4C2E-B888-069FBCCEC2A7}"/>
              </a:ext>
            </a:extLst>
          </p:cNvPr>
          <p:cNvSpPr>
            <a:spLocks noGrp="1"/>
          </p:cNvSpPr>
          <p:nvPr>
            <p:ph type="title"/>
          </p:nvPr>
        </p:nvSpPr>
        <p:spPr/>
        <p:txBody>
          <a:bodyPr/>
          <a:lstStyle/>
          <a:p>
            <a:r>
              <a:rPr lang="en-US" dirty="0"/>
              <a:t>Relational Structure of Urban BMP Database</a:t>
            </a:r>
          </a:p>
        </p:txBody>
      </p:sp>
      <p:sp>
        <p:nvSpPr>
          <p:cNvPr id="6" name="Rectangle 5">
            <a:extLst>
              <a:ext uri="{FF2B5EF4-FFF2-40B4-BE49-F238E27FC236}">
                <a16:creationId xmlns:a16="http://schemas.microsoft.com/office/drawing/2014/main" id="{809F57DF-0A31-43A7-93BE-E57AC6D6B8B1}"/>
              </a:ext>
            </a:extLst>
          </p:cNvPr>
          <p:cNvSpPr/>
          <p:nvPr/>
        </p:nvSpPr>
        <p:spPr>
          <a:xfrm>
            <a:off x="4205969" y="1944839"/>
            <a:ext cx="4605251"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Test Site</a:t>
            </a:r>
          </a:p>
          <a:p>
            <a:pPr algn="ctr"/>
            <a:r>
              <a:rPr lang="en-US" sz="1600" dirty="0">
                <a:solidFill>
                  <a:schemeClr val="tx1"/>
                </a:solidFill>
              </a:rPr>
              <a:t>(location, study sponsors, documents)</a:t>
            </a:r>
          </a:p>
        </p:txBody>
      </p:sp>
      <p:sp>
        <p:nvSpPr>
          <p:cNvPr id="7" name="Rectangle 6">
            <a:extLst>
              <a:ext uri="{FF2B5EF4-FFF2-40B4-BE49-F238E27FC236}">
                <a16:creationId xmlns:a16="http://schemas.microsoft.com/office/drawing/2014/main" id="{DF3093DA-D4FD-4610-B059-61C13AA43DF0}"/>
              </a:ext>
            </a:extLst>
          </p:cNvPr>
          <p:cNvSpPr/>
          <p:nvPr/>
        </p:nvSpPr>
        <p:spPr>
          <a:xfrm>
            <a:off x="1245101" y="2942213"/>
            <a:ext cx="4060920"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Watershed(s)</a:t>
            </a:r>
          </a:p>
          <a:p>
            <a:pPr algn="ctr"/>
            <a:r>
              <a:rPr lang="en-US" sz="1600" dirty="0">
                <a:solidFill>
                  <a:schemeClr val="tx1"/>
                </a:solidFill>
              </a:rPr>
              <a:t>(drainage characteristics, land use, roads)</a:t>
            </a:r>
          </a:p>
        </p:txBody>
      </p:sp>
      <p:sp>
        <p:nvSpPr>
          <p:cNvPr id="8" name="Rectangle 7">
            <a:extLst>
              <a:ext uri="{FF2B5EF4-FFF2-40B4-BE49-F238E27FC236}">
                <a16:creationId xmlns:a16="http://schemas.microsoft.com/office/drawing/2014/main" id="{FDC599AB-B213-4308-9DCA-BD94933D6B26}"/>
              </a:ext>
            </a:extLst>
          </p:cNvPr>
          <p:cNvSpPr/>
          <p:nvPr/>
        </p:nvSpPr>
        <p:spPr>
          <a:xfrm>
            <a:off x="5712423" y="2942136"/>
            <a:ext cx="1591732"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Monitoring Stations</a:t>
            </a:r>
            <a:endParaRPr lang="en-US" sz="1600" dirty="0">
              <a:solidFill>
                <a:schemeClr val="tx1"/>
              </a:solidFill>
            </a:endParaRPr>
          </a:p>
        </p:txBody>
      </p:sp>
      <p:sp>
        <p:nvSpPr>
          <p:cNvPr id="9" name="Rectangle 8">
            <a:extLst>
              <a:ext uri="{FF2B5EF4-FFF2-40B4-BE49-F238E27FC236}">
                <a16:creationId xmlns:a16="http://schemas.microsoft.com/office/drawing/2014/main" id="{1595152D-D47E-44CB-BC19-5356560C71C9}"/>
              </a:ext>
            </a:extLst>
          </p:cNvPr>
          <p:cNvSpPr/>
          <p:nvPr/>
        </p:nvSpPr>
        <p:spPr>
          <a:xfrm>
            <a:off x="7706476" y="2930745"/>
            <a:ext cx="1354666"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Monitoring Events</a:t>
            </a:r>
            <a:endParaRPr lang="en-US" sz="1600" dirty="0">
              <a:solidFill>
                <a:schemeClr val="tx1"/>
              </a:solidFill>
            </a:endParaRPr>
          </a:p>
        </p:txBody>
      </p:sp>
      <p:sp>
        <p:nvSpPr>
          <p:cNvPr id="10" name="Rectangle 9">
            <a:extLst>
              <a:ext uri="{FF2B5EF4-FFF2-40B4-BE49-F238E27FC236}">
                <a16:creationId xmlns:a16="http://schemas.microsoft.com/office/drawing/2014/main" id="{6AFA4170-9B5A-4F71-9C1D-DBD945BDF539}"/>
              </a:ext>
            </a:extLst>
          </p:cNvPr>
          <p:cNvSpPr/>
          <p:nvPr/>
        </p:nvSpPr>
        <p:spPr>
          <a:xfrm>
            <a:off x="9471625" y="2930745"/>
            <a:ext cx="1574800"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Monitoring Costs</a:t>
            </a:r>
          </a:p>
        </p:txBody>
      </p:sp>
      <p:sp>
        <p:nvSpPr>
          <p:cNvPr id="11" name="Rectangle 10">
            <a:extLst>
              <a:ext uri="{FF2B5EF4-FFF2-40B4-BE49-F238E27FC236}">
                <a16:creationId xmlns:a16="http://schemas.microsoft.com/office/drawing/2014/main" id="{07DB01C9-809E-43D9-8172-7757DBB4E914}"/>
              </a:ext>
            </a:extLst>
          </p:cNvPr>
          <p:cNvSpPr/>
          <p:nvPr/>
        </p:nvSpPr>
        <p:spPr>
          <a:xfrm>
            <a:off x="1245101" y="3747392"/>
            <a:ext cx="4060921"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General BMP Information</a:t>
            </a:r>
            <a:endParaRPr lang="en-US" sz="1600" dirty="0">
              <a:solidFill>
                <a:schemeClr val="tx1"/>
              </a:solidFill>
            </a:endParaRPr>
          </a:p>
        </p:txBody>
      </p:sp>
      <p:sp>
        <p:nvSpPr>
          <p:cNvPr id="12" name="Rectangle 11">
            <a:extLst>
              <a:ext uri="{FF2B5EF4-FFF2-40B4-BE49-F238E27FC236}">
                <a16:creationId xmlns:a16="http://schemas.microsoft.com/office/drawing/2014/main" id="{A438D7D4-3CD6-4D89-A52B-C9BE2C8373AF}"/>
              </a:ext>
            </a:extLst>
          </p:cNvPr>
          <p:cNvSpPr/>
          <p:nvPr/>
        </p:nvSpPr>
        <p:spPr>
          <a:xfrm>
            <a:off x="6805547" y="3752162"/>
            <a:ext cx="3156526"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Monitoring Data</a:t>
            </a:r>
          </a:p>
          <a:p>
            <a:pPr algn="ctr"/>
            <a:r>
              <a:rPr lang="en-US" sz="1600" dirty="0">
                <a:solidFill>
                  <a:schemeClr val="tx1"/>
                </a:solidFill>
              </a:rPr>
              <a:t>(precip., flow, water quality)</a:t>
            </a:r>
          </a:p>
        </p:txBody>
      </p:sp>
      <p:sp>
        <p:nvSpPr>
          <p:cNvPr id="13" name="Rectangle 12">
            <a:extLst>
              <a:ext uri="{FF2B5EF4-FFF2-40B4-BE49-F238E27FC236}">
                <a16:creationId xmlns:a16="http://schemas.microsoft.com/office/drawing/2014/main" id="{9E6E09B4-711E-40A1-9E58-2AB49375C271}"/>
              </a:ext>
            </a:extLst>
          </p:cNvPr>
          <p:cNvSpPr/>
          <p:nvPr/>
        </p:nvSpPr>
        <p:spPr>
          <a:xfrm>
            <a:off x="1245101" y="4704127"/>
            <a:ext cx="3156526"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BMP Design Data</a:t>
            </a:r>
          </a:p>
          <a:p>
            <a:pPr algn="ctr"/>
            <a:r>
              <a:rPr lang="en-US" sz="1600" dirty="0">
                <a:solidFill>
                  <a:schemeClr val="tx1"/>
                </a:solidFill>
              </a:rPr>
              <a:t>(for specific BMP types)</a:t>
            </a:r>
          </a:p>
        </p:txBody>
      </p:sp>
      <p:sp>
        <p:nvSpPr>
          <p:cNvPr id="14" name="Rectangle 13">
            <a:extLst>
              <a:ext uri="{FF2B5EF4-FFF2-40B4-BE49-F238E27FC236}">
                <a16:creationId xmlns:a16="http://schemas.microsoft.com/office/drawing/2014/main" id="{0C5A52D9-FAFC-453D-86E4-3BAD441F209B}"/>
              </a:ext>
            </a:extLst>
          </p:cNvPr>
          <p:cNvSpPr/>
          <p:nvPr/>
        </p:nvSpPr>
        <p:spPr>
          <a:xfrm>
            <a:off x="5306021" y="4704436"/>
            <a:ext cx="2269374" cy="4987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BMP Cost Data</a:t>
            </a:r>
          </a:p>
        </p:txBody>
      </p:sp>
      <p:cxnSp>
        <p:nvCxnSpPr>
          <p:cNvPr id="15" name="Connector: Elbow 14">
            <a:extLst>
              <a:ext uri="{FF2B5EF4-FFF2-40B4-BE49-F238E27FC236}">
                <a16:creationId xmlns:a16="http://schemas.microsoft.com/office/drawing/2014/main" id="{6940154B-6D44-4979-A0C0-E1AAC8137536}"/>
              </a:ext>
            </a:extLst>
          </p:cNvPr>
          <p:cNvCxnSpPr>
            <a:cxnSpLocks/>
            <a:stCxn id="6" idx="2"/>
            <a:endCxn id="7" idx="0"/>
          </p:cNvCxnSpPr>
          <p:nvPr/>
        </p:nvCxnSpPr>
        <p:spPr>
          <a:xfrm rot="5400000">
            <a:off x="4642773" y="1076391"/>
            <a:ext cx="498610" cy="3233034"/>
          </a:xfrm>
          <a:prstGeom prst="bentConnector3">
            <a:avLst>
              <a:gd name="adj1" fmla="val 4847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CD91ECE-4DF9-4E77-9546-A67DC6E4F559}"/>
              </a:ext>
            </a:extLst>
          </p:cNvPr>
          <p:cNvCxnSpPr>
            <a:cxnSpLocks/>
            <a:stCxn id="6" idx="2"/>
            <a:endCxn id="8" idx="0"/>
          </p:cNvCxnSpPr>
          <p:nvPr/>
        </p:nvCxnSpPr>
        <p:spPr>
          <a:xfrm rot="5400000">
            <a:off x="6259176" y="2692716"/>
            <a:ext cx="498533" cy="306"/>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C5CBCB34-C063-48AE-A80C-FE161D9D3188}"/>
              </a:ext>
            </a:extLst>
          </p:cNvPr>
          <p:cNvCxnSpPr>
            <a:cxnSpLocks/>
            <a:stCxn id="6" idx="2"/>
            <a:endCxn id="9" idx="0"/>
          </p:cNvCxnSpPr>
          <p:nvPr/>
        </p:nvCxnSpPr>
        <p:spPr>
          <a:xfrm rot="16200000" flipH="1">
            <a:off x="7202631" y="1749567"/>
            <a:ext cx="487142" cy="187521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D635C0F-2E78-46EC-9607-1F8F3083BE89}"/>
              </a:ext>
            </a:extLst>
          </p:cNvPr>
          <p:cNvCxnSpPr>
            <a:cxnSpLocks/>
            <a:stCxn id="6" idx="2"/>
            <a:endCxn id="10" idx="0"/>
          </p:cNvCxnSpPr>
          <p:nvPr/>
        </p:nvCxnSpPr>
        <p:spPr>
          <a:xfrm rot="16200000" flipH="1">
            <a:off x="8140239" y="811959"/>
            <a:ext cx="487142" cy="375043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3623E2AD-AFE5-499E-831C-AC491E9D7C96}"/>
              </a:ext>
            </a:extLst>
          </p:cNvPr>
          <p:cNvCxnSpPr>
            <a:cxnSpLocks/>
            <a:stCxn id="8" idx="3"/>
          </p:cNvCxnSpPr>
          <p:nvPr/>
        </p:nvCxnSpPr>
        <p:spPr>
          <a:xfrm>
            <a:off x="7304155" y="3191518"/>
            <a:ext cx="144087" cy="55587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96B847EA-A336-4B7B-9ED3-D86B4872A11C}"/>
              </a:ext>
            </a:extLst>
          </p:cNvPr>
          <p:cNvCxnSpPr>
            <a:cxnSpLocks/>
            <a:stCxn id="9" idx="2"/>
            <a:endCxn id="12" idx="0"/>
          </p:cNvCxnSpPr>
          <p:nvPr/>
        </p:nvCxnSpPr>
        <p:spPr>
          <a:xfrm rot="16200000" flipH="1">
            <a:off x="8222483" y="3590834"/>
            <a:ext cx="322653" cy="1"/>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354111F-66A8-4BA3-ACB0-9960DB04E185}"/>
              </a:ext>
            </a:extLst>
          </p:cNvPr>
          <p:cNvCxnSpPr>
            <a:cxnSpLocks/>
            <a:stCxn id="11" idx="2"/>
            <a:endCxn id="13" idx="0"/>
          </p:cNvCxnSpPr>
          <p:nvPr/>
        </p:nvCxnSpPr>
        <p:spPr>
          <a:xfrm rot="5400000">
            <a:off x="2820478" y="4249042"/>
            <a:ext cx="457971" cy="4521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CD08E53-E67C-4953-AB3E-506A4B3D2B2D}"/>
              </a:ext>
            </a:extLst>
          </p:cNvPr>
          <p:cNvCxnSpPr>
            <a:cxnSpLocks/>
            <a:stCxn id="11" idx="2"/>
            <a:endCxn id="14" idx="0"/>
          </p:cNvCxnSpPr>
          <p:nvPr/>
        </p:nvCxnSpPr>
        <p:spPr>
          <a:xfrm rot="16200000" flipH="1">
            <a:off x="4628995" y="2892723"/>
            <a:ext cx="458280" cy="316514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C7F081-4194-4967-9113-6668BE891258}"/>
              </a:ext>
            </a:extLst>
          </p:cNvPr>
          <p:cNvCxnSpPr>
            <a:stCxn id="11" idx="3"/>
            <a:endCxn id="8" idx="1"/>
          </p:cNvCxnSpPr>
          <p:nvPr/>
        </p:nvCxnSpPr>
        <p:spPr>
          <a:xfrm flipV="1">
            <a:off x="5306022" y="3191518"/>
            <a:ext cx="406401" cy="8052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937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ategories0 xmlns="4cc73894-13f0-46fe-8cf3-4e7862652a04" xsi:nil="true"/>
    <_dlc_DocId xmlns="0ec6111b-a3f9-41cc-8512-5981dffc9485">7SDP5EMYDKD7-518-300</_dlc_DocId>
    <_dlc_DocIdUrl xmlns="0ec6111b-a3f9-41cc-8512-5981dffc9485">
      <Url>http://home.geosyntec.com/corp/CMSS/GraphicSupport/_layouts/15/DocIdRedir.aspx?ID=7SDP5EMYDKD7-518-300</Url>
      <Description>7SDP5EMYDKD7-518-300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68D00CBC8E3F749AF5D6520BEAA528F" ma:contentTypeVersion="10" ma:contentTypeDescription="Create a new document." ma:contentTypeScope="" ma:versionID="bd2c8a43a3ca3ea3d94d275aaf136e8e">
  <xsd:schema xmlns:xsd="http://www.w3.org/2001/XMLSchema" xmlns:xs="http://www.w3.org/2001/XMLSchema" xmlns:p="http://schemas.microsoft.com/office/2006/metadata/properties" xmlns:ns2="0ec6111b-a3f9-41cc-8512-5981dffc9485" xmlns:ns3="4cc73894-13f0-46fe-8cf3-4e7862652a04" targetNamespace="http://schemas.microsoft.com/office/2006/metadata/properties" ma:root="true" ma:fieldsID="6230aaf1e37259b40e9306103fdd8846" ns2:_="" ns3:_="">
    <xsd:import namespace="0ec6111b-a3f9-41cc-8512-5981dffc9485"/>
    <xsd:import namespace="4cc73894-13f0-46fe-8cf3-4e7862652a04"/>
    <xsd:element name="properties">
      <xsd:complexType>
        <xsd:sequence>
          <xsd:element name="documentManagement">
            <xsd:complexType>
              <xsd:all>
                <xsd:element ref="ns2:_dlc_DocId" minOccurs="0"/>
                <xsd:element ref="ns2:_dlc_DocIdUrl" minOccurs="0"/>
                <xsd:element ref="ns2:_dlc_DocIdPersistId" minOccurs="0"/>
                <xsd:element ref="ns3:Categori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6111b-a3f9-41cc-8512-5981dffc948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cc73894-13f0-46fe-8cf3-4e7862652a04" elementFormDefault="qualified">
    <xsd:import namespace="http://schemas.microsoft.com/office/2006/documentManagement/types"/>
    <xsd:import namespace="http://schemas.microsoft.com/office/infopath/2007/PartnerControls"/>
    <xsd:element name="Categories0" ma:index="11" nillable="true" ma:displayName="Categories" ma:default="Marketing Templates" ma:format="Dropdown" ma:internalName="Categories0">
      <xsd:simpleType>
        <xsd:restriction base="dms:Choice">
          <xsd:enumeration value="Conference Poster Templates"/>
          <xsd:enumeration value="Administrative Templates"/>
          <xsd:enumeration value="PowerPoint Templates"/>
          <xsd:enumeration value="Marketing Templates"/>
          <xsd:enumeration value="Technical Repor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Proje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FF4F2D-DBE4-45EB-B368-4A77ABFDF312}">
  <ds:schemaRefs>
    <ds:schemaRef ds:uri="http://schemas.microsoft.com/sharepoint/v3/contenttype/forms"/>
  </ds:schemaRefs>
</ds:datastoreItem>
</file>

<file path=customXml/itemProps2.xml><?xml version="1.0" encoding="utf-8"?>
<ds:datastoreItem xmlns:ds="http://schemas.openxmlformats.org/officeDocument/2006/customXml" ds:itemID="{B6D05993-776C-4204-86A4-B69BE5809CD5}">
  <ds:schemaRefs>
    <ds:schemaRef ds:uri="http://schemas.microsoft.com/sharepoint/events"/>
  </ds:schemaRefs>
</ds:datastoreItem>
</file>

<file path=customXml/itemProps3.xml><?xml version="1.0" encoding="utf-8"?>
<ds:datastoreItem xmlns:ds="http://schemas.openxmlformats.org/officeDocument/2006/customXml" ds:itemID="{DA995AF7-0A55-4423-97DE-AD2C15006870}">
  <ds:schemaRefs>
    <ds:schemaRef ds:uri="http://purl.org/dc/dcmitype/"/>
    <ds:schemaRef ds:uri="0ec6111b-a3f9-41cc-8512-5981dffc9485"/>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cc73894-13f0-46fe-8cf3-4e7862652a04"/>
    <ds:schemaRef ds:uri="http://www.w3.org/XML/1998/namespace"/>
  </ds:schemaRefs>
</ds:datastoreItem>
</file>

<file path=customXml/itemProps4.xml><?xml version="1.0" encoding="utf-8"?>
<ds:datastoreItem xmlns:ds="http://schemas.openxmlformats.org/officeDocument/2006/customXml" ds:itemID="{774B8C83-9D46-432C-A01A-598E6483B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6111b-a3f9-41cc-8512-5981dffc9485"/>
    <ds:schemaRef ds:uri="4cc73894-13f0-46fe-8cf3-4e7862652a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5978</TotalTime>
  <Words>3774</Words>
  <Application>Microsoft Office PowerPoint</Application>
  <PresentationFormat>Widescreen</PresentationFormat>
  <Paragraphs>596</Paragraphs>
  <Slides>36</Slides>
  <Notes>27</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36</vt:i4>
      </vt:variant>
    </vt:vector>
  </HeadingPairs>
  <TitlesOfParts>
    <vt:vector size="49" baseType="lpstr">
      <vt:lpstr>Arial</vt:lpstr>
      <vt:lpstr>Calibri</vt:lpstr>
      <vt:lpstr>Calibri Light</vt:lpstr>
      <vt:lpstr>Helvetica</vt:lpstr>
      <vt:lpstr>Helvetica Neue</vt:lpstr>
      <vt:lpstr>Times New Roman</vt:lpstr>
      <vt:lpstr>Office Theme</vt:lpstr>
      <vt:lpstr>Custom Design</vt:lpstr>
      <vt:lpstr>1_Custom Design</vt:lpstr>
      <vt:lpstr>SM-template-20140529</vt:lpstr>
      <vt:lpstr>Response Summary</vt:lpstr>
      <vt:lpstr>Data slides</vt:lpstr>
      <vt:lpstr>1_Office Theme</vt:lpstr>
      <vt:lpstr>NCHRP 25-25, Task 120  Use of the State Department of Transportation Portal to the International Stormwater BMP Database</vt:lpstr>
      <vt:lpstr>Outline</vt:lpstr>
      <vt:lpstr>Project Objective</vt:lpstr>
      <vt:lpstr>Background of International Stormwater BMP Database</vt:lpstr>
      <vt:lpstr>PowerPoint Presentation</vt:lpstr>
      <vt:lpstr>BMP Database “Org” Chart</vt:lpstr>
      <vt:lpstr>&gt;25 Years of Collaboration</vt:lpstr>
      <vt:lpstr>What is the Urban Stormwater BMP Database?</vt:lpstr>
      <vt:lpstr>Relational Structure of Urban BMP Database</vt:lpstr>
      <vt:lpstr>DOT Portal to the BMP Database https://dot.bmpdatabase.org</vt:lpstr>
      <vt:lpstr>DOT-Specific features of the Portal</vt:lpstr>
      <vt:lpstr>Using the Analysis Tool – Simple Data Query</vt:lpstr>
      <vt:lpstr>Using the Analysis Tool – Generating Statistics</vt:lpstr>
      <vt:lpstr>Using the Analysis Tool – Interactive Plots</vt:lpstr>
      <vt:lpstr>Using the Analysis Tool – Interactive Plots (cont.)</vt:lpstr>
      <vt:lpstr>Using the Map – Basic Features and Navigation</vt:lpstr>
      <vt:lpstr>Using the Map – Data Filtering</vt:lpstr>
      <vt:lpstr>Using the Map – Selecting / Analyzing a Single Site</vt:lpstr>
      <vt:lpstr>Using the Map – Selecting / Exploring a Site (cont.)</vt:lpstr>
      <vt:lpstr>Data Analysis Report</vt:lpstr>
      <vt:lpstr>Constituents and BMPs Analyzed</vt:lpstr>
      <vt:lpstr>Data Inventory – Studies by Rain Zone</vt:lpstr>
      <vt:lpstr>Data Inventory – Studies by State</vt:lpstr>
      <vt:lpstr>Inventory by BMP Category and DOT Site Type</vt:lpstr>
      <vt:lpstr>Data Inventory by Average Annual Daily Traffic</vt:lpstr>
      <vt:lpstr>Data Analysis - TSS</vt:lpstr>
      <vt:lpstr>Data Analysis – E. coli</vt:lpstr>
      <vt:lpstr>Data Analysis – Copper</vt:lpstr>
      <vt:lpstr>Data Analysis – Zinc</vt:lpstr>
      <vt:lpstr>Data Analysis –Phosphorus</vt:lpstr>
      <vt:lpstr>Data Analysis –Nitrogen</vt:lpstr>
      <vt:lpstr>Summary and Conclusions</vt:lpstr>
      <vt:lpstr>Data Gaps and Needs</vt:lpstr>
      <vt:lpstr>Conduct More Studies!  Contribute Data!  Use the Database!</vt:lpstr>
      <vt:lpstr>Questions?</vt:lpstr>
      <vt:lpstr>Acknowledgments </vt:lpstr>
    </vt:vector>
  </TitlesOfParts>
  <Company>GEOSYNTEC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NCHRP 25-25 (119 &amp; 120)</dc:subject>
  <dc:creator>Estrecker@Geosyntec.com;PHobson@Geosyntec.com;MLeisenring@Geosyntec.com;clary@wrightwater.com</dc:creator>
  <cp:keywords>NCHRP, TRB, FWHA, BMP, Stormwater, database</cp:keywords>
  <cp:lastModifiedBy>Irvin, Deborah</cp:lastModifiedBy>
  <cp:revision>211</cp:revision>
  <dcterms:created xsi:type="dcterms:W3CDTF">2016-09-26T17:42:06Z</dcterms:created>
  <dcterms:modified xsi:type="dcterms:W3CDTF">2020-03-24T18:55:24Z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0x010100168D00CBC8E3F749AF5D6520BEAA528F</vt:lpwstr>
  </property>
  <property fmtid="{D5CDD505-2E9C-101B-9397-08002B2CF9AE}" pid="3" name="_dlc_DocIdItemGuid">
    <vt:lpwstr>97bac5ae-71a8-4c37-8e55-5f0292be4a21</vt:lpwstr>
  </property>
</Properties>
</file>